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834" y="6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2079A29-728C-4E39-AEB2-9FBBF9E394BC}" type="slidenum">
              <a:rPr lang="en-US" altLang="en-US" smtClean="0"/>
              <a:pPr/>
              <a:t>‹#›</a:t>
            </a:fld>
            <a:endParaRPr lang="en-US" alt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18100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CDBBF57C-F454-4E50-962A-D5CDFB58A236}" type="slidenum">
              <a:rPr lang="en-US" altLang="en-US" smtClean="0"/>
              <a:pPr/>
              <a:t>‹#›</a:t>
            </a:fld>
            <a:endParaRPr lang="en-US" altLang="en-US"/>
          </a:p>
        </p:txBody>
      </p:sp>
    </p:spTree>
    <p:extLst>
      <p:ext uri="{BB962C8B-B14F-4D97-AF65-F5344CB8AC3E}">
        <p14:creationId xmlns:p14="http://schemas.microsoft.com/office/powerpoint/2010/main" val="2332126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D1DCEA2E-CFD9-4397-935E-4762D9C61966}" type="slidenum">
              <a:rPr lang="en-US" altLang="en-US" smtClean="0"/>
              <a:pPr/>
              <a:t>‹#›</a:t>
            </a:fld>
            <a:endParaRPr lang="en-US" alt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2274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BB01F485-631E-4A99-AEAF-564B3E166151}" type="slidenum">
              <a:rPr lang="en-US" altLang="en-US" smtClean="0"/>
              <a:pPr/>
              <a:t>‹#›</a:t>
            </a:fld>
            <a:endParaRPr lang="en-US" altLang="en-US"/>
          </a:p>
        </p:txBody>
      </p:sp>
    </p:spTree>
    <p:extLst>
      <p:ext uri="{BB962C8B-B14F-4D97-AF65-F5344CB8AC3E}">
        <p14:creationId xmlns:p14="http://schemas.microsoft.com/office/powerpoint/2010/main" val="1011739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8EE298E2-4EFF-4E36-A28C-057FA5416291}" type="slidenum">
              <a:rPr lang="en-US" altLang="en-US" smtClean="0"/>
              <a:pPr/>
              <a:t>‹#›</a:t>
            </a:fld>
            <a:endParaRPr lang="en-US" altLang="en-US"/>
          </a:p>
        </p:txBody>
      </p:sp>
    </p:spTree>
    <p:extLst>
      <p:ext uri="{BB962C8B-B14F-4D97-AF65-F5344CB8AC3E}">
        <p14:creationId xmlns:p14="http://schemas.microsoft.com/office/powerpoint/2010/main" val="443416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9647D662-A7E0-4E4C-BB3A-B03FEF287786}" type="slidenum">
              <a:rPr lang="en-US" altLang="en-US" smtClean="0"/>
              <a:pPr/>
              <a:t>‹#›</a:t>
            </a:fld>
            <a:endParaRPr lang="en-US" altLang="en-US"/>
          </a:p>
        </p:txBody>
      </p:sp>
    </p:spTree>
    <p:extLst>
      <p:ext uri="{BB962C8B-B14F-4D97-AF65-F5344CB8AC3E}">
        <p14:creationId xmlns:p14="http://schemas.microsoft.com/office/powerpoint/2010/main" val="3384369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D468FD79-32DF-45B6-8B37-E0FF8E52E006}" type="slidenum">
              <a:rPr lang="en-US" altLang="en-US" smtClean="0"/>
              <a:pPr/>
              <a:t>‹#›</a:t>
            </a:fld>
            <a:endParaRPr lang="en-US" altLang="en-US"/>
          </a:p>
        </p:txBody>
      </p:sp>
    </p:spTree>
    <p:extLst>
      <p:ext uri="{BB962C8B-B14F-4D97-AF65-F5344CB8AC3E}">
        <p14:creationId xmlns:p14="http://schemas.microsoft.com/office/powerpoint/2010/main" val="1905896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8C499E17-0CF9-4704-BFA9-76BA4B1DA9C2}" type="slidenum">
              <a:rPr lang="en-US" altLang="en-US" smtClean="0"/>
              <a:pPr/>
              <a:t>‹#›</a:t>
            </a:fld>
            <a:endParaRPr lang="en-US" altLang="en-US"/>
          </a:p>
        </p:txBody>
      </p:sp>
    </p:spTree>
    <p:extLst>
      <p:ext uri="{BB962C8B-B14F-4D97-AF65-F5344CB8AC3E}">
        <p14:creationId xmlns:p14="http://schemas.microsoft.com/office/powerpoint/2010/main" val="1980337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930564DC-66C6-4C26-8643-8B8DAB8F3643}" type="slidenum">
              <a:rPr lang="en-US" altLang="en-US" smtClean="0"/>
              <a:pPr/>
              <a:t>‹#›</a:t>
            </a:fld>
            <a:endParaRPr lang="en-US"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D45C725-61F6-455B-A2D7-692B39FBED13}" type="slidenum">
              <a:rPr lang="en-US" altLang="en-US" smtClean="0"/>
              <a:pPr/>
              <a:t>‹#›</a:t>
            </a:fld>
            <a:endParaRPr lang="en-US" altLang="en-US"/>
          </a:p>
        </p:txBody>
      </p:sp>
    </p:spTree>
    <p:extLst>
      <p:ext uri="{BB962C8B-B14F-4D97-AF65-F5344CB8AC3E}">
        <p14:creationId xmlns:p14="http://schemas.microsoft.com/office/powerpoint/2010/main" val="293381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F00B6E64-8254-46E8-85B9-8FEEE60C49C4}" type="slidenum">
              <a:rPr lang="en-US" altLang="en-US" smtClean="0"/>
              <a:pPr/>
              <a:t>‹#›</a:t>
            </a:fld>
            <a:endParaRPr lang="en-US"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230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endParaRPr lang="en-US"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7CE1565-27C2-408E-91ED-0591F3CA6D1F}" type="slidenum">
              <a:rPr lang="en-US" altLang="en-US" smtClean="0"/>
              <a:pPr/>
              <a:t>‹#›</a:t>
            </a:fld>
            <a:endParaRPr lang="en-US" alt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78488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r>
              <a:rPr lang="id-ID" sz="4600" b="1"/>
              <a:t>MENGANALISIS PASAR KONSUMEN DAN PERILAKU KONSUMEN</a:t>
            </a:r>
            <a:endParaRPr lang="en-US" sz="4600" b="1"/>
          </a:p>
        </p:txBody>
      </p:sp>
      <p:sp>
        <p:nvSpPr>
          <p:cNvPr id="2051" name="Rectangle 3"/>
          <p:cNvSpPr>
            <a:spLocks noGrp="1" noChangeArrowheads="1"/>
          </p:cNvSpPr>
          <p:nvPr>
            <p:ph type="subTitle" idx="1"/>
          </p:nvPr>
        </p:nvSpPr>
        <p:spPr>
          <a:xfrm>
            <a:off x="5448300" y="4581526"/>
            <a:ext cx="4743450" cy="1495425"/>
          </a:xfrm>
        </p:spPr>
        <p:txBody>
          <a:bodyPr/>
          <a:lstStyle/>
          <a:p>
            <a:r>
              <a:rPr lang="en-US"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Model perilaku konsumen </a:t>
            </a:r>
          </a:p>
        </p:txBody>
      </p:sp>
      <p:grpSp>
        <p:nvGrpSpPr>
          <p:cNvPr id="12292" name="Group 4"/>
          <p:cNvGrpSpPr>
            <a:grpSpLocks/>
          </p:cNvGrpSpPr>
          <p:nvPr/>
        </p:nvGrpSpPr>
        <p:grpSpPr bwMode="auto">
          <a:xfrm>
            <a:off x="1396161" y="1883343"/>
            <a:ext cx="9597078" cy="4389437"/>
            <a:chOff x="2142" y="9924"/>
            <a:chExt cx="8549" cy="3305"/>
          </a:xfrm>
        </p:grpSpPr>
        <p:sp>
          <p:nvSpPr>
            <p:cNvPr id="12293" name="Rectangle 5"/>
            <p:cNvSpPr>
              <a:spLocks noChangeArrowheads="1"/>
            </p:cNvSpPr>
            <p:nvPr/>
          </p:nvSpPr>
          <p:spPr bwMode="auto">
            <a:xfrm>
              <a:off x="8818" y="9924"/>
              <a:ext cx="1873" cy="3305"/>
            </a:xfrm>
            <a:prstGeom prst="rect">
              <a:avLst/>
            </a:prstGeom>
            <a:solidFill>
              <a:srgbClr val="CCCCCC"/>
            </a:solidFill>
            <a:ln w="9525">
              <a:solidFill>
                <a:srgbClr val="000000"/>
              </a:solidFill>
              <a:miter lim="800000"/>
              <a:headEnd/>
              <a:tailEnd/>
            </a:ln>
            <a:effectLst/>
          </p:spPr>
          <p:txBody>
            <a:bodyPr lIns="12700" tIns="12700" rIns="12700" bIns="12700"/>
            <a:lstStyle/>
            <a:p>
              <a:pPr eaLnBrk="0" hangingPunct="0"/>
              <a:endParaRPr lang="en-US">
                <a:latin typeface="Tahoma" pitchFamily="34" charset="0"/>
              </a:endParaRPr>
            </a:p>
          </p:txBody>
        </p:sp>
        <p:sp>
          <p:nvSpPr>
            <p:cNvPr id="12294" name="Rectangle 6"/>
            <p:cNvSpPr>
              <a:spLocks noChangeArrowheads="1"/>
            </p:cNvSpPr>
            <p:nvPr/>
          </p:nvSpPr>
          <p:spPr bwMode="auto">
            <a:xfrm>
              <a:off x="2142" y="10017"/>
              <a:ext cx="1236" cy="2968"/>
            </a:xfrm>
            <a:prstGeom prst="rect">
              <a:avLst/>
            </a:prstGeom>
            <a:solidFill>
              <a:srgbClr val="FFFFFF"/>
            </a:solidFill>
            <a:ln w="9525">
              <a:solidFill>
                <a:srgbClr val="000000"/>
              </a:solidFill>
              <a:miter lim="800000"/>
              <a:headEnd/>
              <a:tailEnd/>
            </a:ln>
            <a:effectLst/>
          </p:spPr>
          <p:txBody>
            <a:bodyPr lIns="12700" tIns="12700" rIns="12700" bIns="12700"/>
            <a:lstStyle/>
            <a:p>
              <a:pPr eaLnBrk="0" hangingPunct="0"/>
              <a:endParaRPr lang="en-US" sz="1600" dirty="0">
                <a:cs typeface="Mangal" pitchFamily="2" charset="0"/>
              </a:endParaRPr>
            </a:p>
            <a:p>
              <a:pPr eaLnBrk="0" hangingPunct="0"/>
              <a:r>
                <a:rPr lang="en-US" sz="1600" b="1" dirty="0">
                  <a:cs typeface="Mangal" pitchFamily="2" charset="0"/>
                </a:rPr>
                <a:t>Stimulus </a:t>
              </a:r>
              <a:r>
                <a:rPr lang="en-US" sz="1600" b="1" dirty="0" err="1">
                  <a:cs typeface="Mangal" pitchFamily="2" charset="0"/>
                </a:rPr>
                <a:t>pemasaran</a:t>
              </a:r>
              <a:r>
                <a:rPr lang="en-US" sz="1600" dirty="0">
                  <a:cs typeface="Mangal" pitchFamily="2" charset="0"/>
                </a:rPr>
                <a:t> :</a:t>
              </a:r>
            </a:p>
            <a:p>
              <a:pPr marL="179388" lvl="1" eaLnBrk="0" hangingPunct="0"/>
              <a:endParaRPr lang="en-US" sz="1600" dirty="0">
                <a:cs typeface="Mangal" pitchFamily="2" charset="0"/>
              </a:endParaRPr>
            </a:p>
            <a:p>
              <a:pPr eaLnBrk="0" hangingPunct="0">
                <a:buFont typeface="Symbol" pitchFamily="18" charset="2"/>
                <a:buChar char="·"/>
              </a:pPr>
              <a:r>
                <a:rPr lang="en-US" sz="1600" dirty="0" err="1">
                  <a:cs typeface="Mangal" pitchFamily="2" charset="0"/>
                </a:rPr>
                <a:t>Produk</a:t>
              </a:r>
              <a:r>
                <a:rPr lang="en-US" sz="1600" dirty="0">
                  <a:cs typeface="Mangal" pitchFamily="2" charset="0"/>
                </a:rPr>
                <a:t> </a:t>
              </a:r>
            </a:p>
            <a:p>
              <a:pPr eaLnBrk="0" hangingPunct="0">
                <a:buFont typeface="Symbol" pitchFamily="18" charset="2"/>
                <a:buChar char="·"/>
              </a:pPr>
              <a:r>
                <a:rPr lang="en-US" sz="1600" dirty="0">
                  <a:cs typeface="Mangal" pitchFamily="2" charset="0"/>
                </a:rPr>
                <a:t>Harga</a:t>
              </a:r>
            </a:p>
            <a:p>
              <a:pPr eaLnBrk="0" hangingPunct="0">
                <a:buFont typeface="Symbol" pitchFamily="18" charset="2"/>
                <a:buChar char="·"/>
              </a:pPr>
              <a:r>
                <a:rPr lang="en-US" sz="1600" dirty="0" err="1">
                  <a:cs typeface="Mangal" pitchFamily="2" charset="0"/>
                </a:rPr>
                <a:t>Tempat</a:t>
              </a:r>
              <a:endParaRPr lang="en-US" sz="1600" dirty="0">
                <a:cs typeface="Mangal" pitchFamily="2" charset="0"/>
              </a:endParaRPr>
            </a:p>
            <a:p>
              <a:pPr eaLnBrk="0" hangingPunct="0">
                <a:buFont typeface="Symbol" pitchFamily="18" charset="2"/>
                <a:buChar char="·"/>
              </a:pPr>
              <a:r>
                <a:rPr lang="en-US" sz="1600" dirty="0" err="1">
                  <a:cs typeface="Mangal" pitchFamily="2" charset="0"/>
                </a:rPr>
                <a:t>Promosi</a:t>
              </a:r>
              <a:endParaRPr lang="en-US" sz="2400" dirty="0">
                <a:latin typeface="Tahoma" pitchFamily="34" charset="0"/>
              </a:endParaRPr>
            </a:p>
          </p:txBody>
        </p:sp>
        <p:sp>
          <p:nvSpPr>
            <p:cNvPr id="12295" name="Rectangle 7"/>
            <p:cNvSpPr>
              <a:spLocks noChangeArrowheads="1"/>
            </p:cNvSpPr>
            <p:nvPr/>
          </p:nvSpPr>
          <p:spPr bwMode="auto">
            <a:xfrm>
              <a:off x="3763" y="9982"/>
              <a:ext cx="1297" cy="2968"/>
            </a:xfrm>
            <a:prstGeom prst="rect">
              <a:avLst/>
            </a:prstGeom>
            <a:solidFill>
              <a:srgbClr val="FFFFFF"/>
            </a:solidFill>
            <a:ln w="9525">
              <a:solidFill>
                <a:srgbClr val="000000"/>
              </a:solidFill>
              <a:miter lim="800000"/>
              <a:headEnd/>
              <a:tailEnd/>
            </a:ln>
            <a:effectLst/>
          </p:spPr>
          <p:txBody>
            <a:bodyPr lIns="12700" tIns="12700" rIns="12700" bIns="12700"/>
            <a:lstStyle/>
            <a:p>
              <a:pPr eaLnBrk="0" hangingPunct="0"/>
              <a:endParaRPr lang="en-US" dirty="0">
                <a:cs typeface="Mangal" pitchFamily="2" charset="0"/>
              </a:endParaRPr>
            </a:p>
            <a:p>
              <a:pPr eaLnBrk="0" hangingPunct="0"/>
              <a:r>
                <a:rPr lang="en-US" dirty="0">
                  <a:cs typeface="Mangal" pitchFamily="2" charset="0"/>
                </a:rPr>
                <a:t>Stimulus lain:</a:t>
              </a:r>
            </a:p>
            <a:p>
              <a:pPr eaLnBrk="0" hangingPunct="0"/>
              <a:endParaRPr lang="en-US" dirty="0">
                <a:cs typeface="Mangal" pitchFamily="2" charset="0"/>
              </a:endParaRPr>
            </a:p>
            <a:p>
              <a:pPr eaLnBrk="0" hangingPunct="0">
                <a:buFont typeface="Symbol" pitchFamily="18" charset="2"/>
                <a:buChar char="·"/>
              </a:pPr>
              <a:r>
                <a:rPr lang="en-US" dirty="0">
                  <a:cs typeface="Mangal" pitchFamily="2" charset="0"/>
                </a:rPr>
                <a:t>Ekonomi</a:t>
              </a:r>
            </a:p>
            <a:p>
              <a:pPr eaLnBrk="0" hangingPunct="0">
                <a:buFont typeface="Symbol" pitchFamily="18" charset="2"/>
                <a:buChar char="·"/>
              </a:pPr>
              <a:r>
                <a:rPr lang="en-US" dirty="0" err="1">
                  <a:cs typeface="Mangal" pitchFamily="2" charset="0"/>
                </a:rPr>
                <a:t>Teknologi</a:t>
              </a:r>
              <a:endParaRPr lang="en-US" dirty="0">
                <a:cs typeface="Mangal" pitchFamily="2" charset="0"/>
              </a:endParaRPr>
            </a:p>
            <a:p>
              <a:pPr eaLnBrk="0" hangingPunct="0">
                <a:buFont typeface="Symbol" pitchFamily="18" charset="2"/>
                <a:buChar char="·"/>
              </a:pPr>
              <a:r>
                <a:rPr lang="en-US" dirty="0" err="1">
                  <a:cs typeface="Mangal" pitchFamily="2" charset="0"/>
                </a:rPr>
                <a:t>Politik</a:t>
              </a:r>
              <a:endParaRPr lang="en-US" dirty="0">
                <a:cs typeface="Mangal" pitchFamily="2" charset="0"/>
              </a:endParaRPr>
            </a:p>
            <a:p>
              <a:pPr eaLnBrk="0" hangingPunct="0">
                <a:buFont typeface="Symbol" pitchFamily="18" charset="2"/>
                <a:buChar char="·"/>
              </a:pPr>
              <a:r>
                <a:rPr lang="en-US" dirty="0">
                  <a:cs typeface="Mangal" pitchFamily="2" charset="0"/>
                </a:rPr>
                <a:t>Kultur </a:t>
              </a:r>
              <a:endParaRPr lang="en-US" sz="2800" dirty="0">
                <a:latin typeface="Tahoma" pitchFamily="34" charset="0"/>
              </a:endParaRPr>
            </a:p>
          </p:txBody>
        </p:sp>
        <p:sp>
          <p:nvSpPr>
            <p:cNvPr id="12296" name="Rectangle 8"/>
            <p:cNvSpPr>
              <a:spLocks noChangeArrowheads="1"/>
            </p:cNvSpPr>
            <p:nvPr/>
          </p:nvSpPr>
          <p:spPr bwMode="auto">
            <a:xfrm>
              <a:off x="5542" y="9924"/>
              <a:ext cx="2881" cy="3305"/>
            </a:xfrm>
            <a:prstGeom prst="rect">
              <a:avLst/>
            </a:prstGeom>
            <a:solidFill>
              <a:srgbClr val="D9D9D9"/>
            </a:solidFill>
            <a:ln w="9525">
              <a:solidFill>
                <a:srgbClr val="000000"/>
              </a:solidFill>
              <a:miter lim="800000"/>
              <a:headEnd/>
              <a:tailEnd/>
            </a:ln>
            <a:effectLst/>
          </p:spPr>
          <p:txBody>
            <a:bodyPr lIns="12700" tIns="12700" rIns="12700" bIns="12700"/>
            <a:lstStyle/>
            <a:p>
              <a:pPr eaLnBrk="0" hangingPunct="0"/>
              <a:endParaRPr lang="en-US" sz="4000">
                <a:latin typeface="Tahoma" pitchFamily="34" charset="0"/>
              </a:endParaRPr>
            </a:p>
          </p:txBody>
        </p:sp>
        <p:sp>
          <p:nvSpPr>
            <p:cNvPr id="12297" name="Rectangle 9"/>
            <p:cNvSpPr>
              <a:spLocks noChangeArrowheads="1"/>
            </p:cNvSpPr>
            <p:nvPr/>
          </p:nvSpPr>
          <p:spPr bwMode="auto">
            <a:xfrm>
              <a:off x="5932" y="9968"/>
              <a:ext cx="1153" cy="3088"/>
            </a:xfrm>
            <a:prstGeom prst="rect">
              <a:avLst/>
            </a:prstGeom>
            <a:solidFill>
              <a:srgbClr val="FFFFFF"/>
            </a:solidFill>
            <a:ln w="9525">
              <a:solidFill>
                <a:srgbClr val="000000"/>
              </a:solidFill>
              <a:miter lim="800000"/>
              <a:headEnd/>
              <a:tailEnd/>
            </a:ln>
            <a:effectLst/>
          </p:spPr>
          <p:txBody>
            <a:bodyPr lIns="12700" tIns="12700" rIns="12700" bIns="12700"/>
            <a:lstStyle/>
            <a:p>
              <a:pPr eaLnBrk="0" hangingPunct="0"/>
              <a:endParaRPr lang="en-US">
                <a:cs typeface="Mangal" pitchFamily="2" charset="0"/>
              </a:endParaRPr>
            </a:p>
            <a:p>
              <a:pPr eaLnBrk="0" hangingPunct="0"/>
              <a:r>
                <a:rPr lang="id-ID" sz="1400" b="1">
                  <a:cs typeface="Mangal" pitchFamily="2" charset="0"/>
                </a:rPr>
                <a:t>Karakteristik</a:t>
              </a:r>
              <a:r>
                <a:rPr lang="id-ID" sz="1600" b="1">
                  <a:cs typeface="Mangal" pitchFamily="2" charset="0"/>
                </a:rPr>
                <a:t> Pembeli</a:t>
              </a:r>
            </a:p>
            <a:p>
              <a:pPr eaLnBrk="0" hangingPunct="0"/>
              <a:endParaRPr lang="en-US">
                <a:cs typeface="Mangal" pitchFamily="2" charset="0"/>
              </a:endParaRPr>
            </a:p>
            <a:p>
              <a:pPr eaLnBrk="0" hangingPunct="0"/>
              <a:endParaRPr lang="en-US">
                <a:cs typeface="Mangal" pitchFamily="2" charset="0"/>
              </a:endParaRPr>
            </a:p>
            <a:p>
              <a:pPr eaLnBrk="0" hangingPunct="0">
                <a:buFont typeface="Symbol" pitchFamily="18" charset="2"/>
                <a:buChar char="·"/>
              </a:pPr>
              <a:r>
                <a:rPr lang="en-US">
                  <a:cs typeface="Mangal" pitchFamily="2" charset="0"/>
                </a:rPr>
                <a:t>Kultur</a:t>
              </a:r>
            </a:p>
            <a:p>
              <a:pPr eaLnBrk="0" hangingPunct="0">
                <a:buFont typeface="Symbol" pitchFamily="18" charset="2"/>
                <a:buChar char="·"/>
              </a:pPr>
              <a:r>
                <a:rPr lang="en-US">
                  <a:cs typeface="Mangal" pitchFamily="2" charset="0"/>
                </a:rPr>
                <a:t>Sosial</a:t>
              </a:r>
            </a:p>
            <a:p>
              <a:pPr eaLnBrk="0" hangingPunct="0">
                <a:buFont typeface="Symbol" pitchFamily="18" charset="2"/>
                <a:buChar char="·"/>
              </a:pPr>
              <a:r>
                <a:rPr lang="en-US">
                  <a:cs typeface="Mangal" pitchFamily="2" charset="0"/>
                </a:rPr>
                <a:t>Personel</a:t>
              </a:r>
            </a:p>
            <a:p>
              <a:pPr eaLnBrk="0" hangingPunct="0">
                <a:buFont typeface="Symbol" pitchFamily="18" charset="2"/>
                <a:buChar char="·"/>
              </a:pPr>
              <a:r>
                <a:rPr lang="en-US">
                  <a:cs typeface="Mangal" pitchFamily="2" charset="0"/>
                </a:rPr>
                <a:t>Psikologi</a:t>
              </a:r>
            </a:p>
            <a:p>
              <a:pPr eaLnBrk="0" hangingPunct="0"/>
              <a:endParaRPr lang="en-US" sz="2800">
                <a:latin typeface="Tahoma" pitchFamily="34" charset="0"/>
              </a:endParaRPr>
            </a:p>
          </p:txBody>
        </p:sp>
        <p:sp>
          <p:nvSpPr>
            <p:cNvPr id="12298" name="Rectangle 10"/>
            <p:cNvSpPr>
              <a:spLocks noChangeArrowheads="1"/>
            </p:cNvSpPr>
            <p:nvPr/>
          </p:nvSpPr>
          <p:spPr bwMode="auto">
            <a:xfrm>
              <a:off x="7258" y="9968"/>
              <a:ext cx="1170" cy="3088"/>
            </a:xfrm>
            <a:prstGeom prst="rect">
              <a:avLst/>
            </a:prstGeom>
            <a:solidFill>
              <a:srgbClr val="FFFFFF"/>
            </a:solidFill>
            <a:ln w="9525">
              <a:solidFill>
                <a:srgbClr val="000000"/>
              </a:solidFill>
              <a:miter lim="800000"/>
              <a:headEnd/>
              <a:tailEnd/>
            </a:ln>
            <a:effectLst/>
          </p:spPr>
          <p:txBody>
            <a:bodyPr lIns="12700" tIns="12700" rIns="12700" bIns="12700"/>
            <a:lstStyle/>
            <a:p>
              <a:pPr eaLnBrk="0" hangingPunct="0"/>
              <a:endParaRPr lang="en-US" sz="1400" dirty="0">
                <a:cs typeface="Mangal" pitchFamily="2" charset="0"/>
              </a:endParaRPr>
            </a:p>
            <a:p>
              <a:pPr eaLnBrk="0" hangingPunct="0"/>
              <a:r>
                <a:rPr lang="en-US" sz="1400" b="1" dirty="0">
                  <a:cs typeface="Mangal" pitchFamily="2" charset="0"/>
                </a:rPr>
                <a:t>Proses </a:t>
              </a:r>
              <a:r>
                <a:rPr lang="en-US" sz="1400" b="1" dirty="0" err="1">
                  <a:cs typeface="Mangal" pitchFamily="2" charset="0"/>
                </a:rPr>
                <a:t>pembelian</a:t>
              </a:r>
              <a:r>
                <a:rPr lang="en-US" sz="1400" b="1" dirty="0">
                  <a:cs typeface="Mangal" pitchFamily="2" charset="0"/>
                </a:rPr>
                <a:t>:</a:t>
              </a:r>
              <a:r>
                <a:rPr lang="en-US" sz="1400" dirty="0">
                  <a:cs typeface="Mangal" pitchFamily="2" charset="0"/>
                </a:rPr>
                <a:t> </a:t>
              </a:r>
            </a:p>
            <a:p>
              <a:pPr eaLnBrk="0" hangingPunct="0"/>
              <a:endParaRPr lang="en-US" sz="1400" dirty="0">
                <a:cs typeface="Mangal" pitchFamily="2" charset="0"/>
              </a:endParaRPr>
            </a:p>
            <a:p>
              <a:pPr eaLnBrk="0" hangingPunct="0">
                <a:buFont typeface="Symbol" pitchFamily="18" charset="2"/>
                <a:buChar char="·"/>
              </a:pPr>
              <a:r>
                <a:rPr lang="en-US" sz="1400" dirty="0" err="1">
                  <a:cs typeface="Mangal" pitchFamily="2" charset="0"/>
                </a:rPr>
                <a:t>Pengenalan</a:t>
              </a:r>
              <a:r>
                <a:rPr lang="en-US" sz="1400" dirty="0">
                  <a:cs typeface="Mangal" pitchFamily="2" charset="0"/>
                </a:rPr>
                <a:t> </a:t>
              </a:r>
              <a:r>
                <a:rPr lang="en-US" sz="1400" dirty="0" err="1">
                  <a:cs typeface="Mangal" pitchFamily="2" charset="0"/>
                </a:rPr>
                <a:t>persoalan</a:t>
              </a:r>
              <a:endParaRPr lang="en-US" sz="1400" dirty="0">
                <a:cs typeface="Mangal" pitchFamily="2" charset="0"/>
              </a:endParaRPr>
            </a:p>
            <a:p>
              <a:pPr eaLnBrk="0" hangingPunct="0">
                <a:buFont typeface="Symbol" pitchFamily="18" charset="2"/>
                <a:buChar char="·"/>
              </a:pPr>
              <a:r>
                <a:rPr lang="en-US" sz="1400" dirty="0" err="1">
                  <a:cs typeface="Mangal" pitchFamily="2" charset="0"/>
                </a:rPr>
                <a:t>Pencarian</a:t>
              </a:r>
              <a:r>
                <a:rPr lang="en-US" sz="1400" dirty="0">
                  <a:cs typeface="Mangal" pitchFamily="2" charset="0"/>
                </a:rPr>
                <a:t> </a:t>
              </a:r>
              <a:r>
                <a:rPr lang="en-US" sz="1400" dirty="0" err="1">
                  <a:cs typeface="Mangal" pitchFamily="2" charset="0"/>
                </a:rPr>
                <a:t>informasi</a:t>
              </a:r>
              <a:endParaRPr lang="en-US" sz="1400" dirty="0">
                <a:cs typeface="Mangal" pitchFamily="2" charset="0"/>
              </a:endParaRPr>
            </a:p>
            <a:p>
              <a:pPr eaLnBrk="0" hangingPunct="0">
                <a:buFont typeface="Symbol" pitchFamily="18" charset="2"/>
                <a:buChar char="·"/>
              </a:pPr>
              <a:r>
                <a:rPr lang="en-US" sz="1400" dirty="0" err="1">
                  <a:cs typeface="Mangal" pitchFamily="2" charset="0"/>
                </a:rPr>
                <a:t>Evaluasi</a:t>
              </a:r>
              <a:r>
                <a:rPr lang="en-US" sz="1400" dirty="0">
                  <a:cs typeface="Mangal" pitchFamily="2" charset="0"/>
                </a:rPr>
                <a:t> </a:t>
              </a:r>
              <a:r>
                <a:rPr lang="en-US" sz="1400" dirty="0" err="1">
                  <a:cs typeface="Mangal" pitchFamily="2" charset="0"/>
                </a:rPr>
                <a:t>alternatif</a:t>
              </a:r>
              <a:endParaRPr lang="en-US" sz="1400" dirty="0">
                <a:cs typeface="Mangal" pitchFamily="2" charset="0"/>
              </a:endParaRPr>
            </a:p>
            <a:p>
              <a:pPr eaLnBrk="0" hangingPunct="0">
                <a:buFont typeface="Symbol" pitchFamily="18" charset="2"/>
                <a:buChar char="·"/>
              </a:pPr>
              <a:r>
                <a:rPr lang="en-US" sz="1400" dirty="0">
                  <a:cs typeface="Mangal" pitchFamily="2" charset="0"/>
                </a:rPr>
                <a:t>Keputusan </a:t>
              </a:r>
              <a:r>
                <a:rPr lang="en-US" sz="1400" dirty="0" err="1">
                  <a:cs typeface="Mangal" pitchFamily="2" charset="0"/>
                </a:rPr>
                <a:t>pembelian</a:t>
              </a:r>
              <a:endParaRPr lang="en-US" sz="1400" dirty="0">
                <a:cs typeface="Mangal" pitchFamily="2" charset="0"/>
              </a:endParaRPr>
            </a:p>
            <a:p>
              <a:pPr eaLnBrk="0" hangingPunct="0">
                <a:buFont typeface="Symbol" pitchFamily="18" charset="2"/>
                <a:buChar char="·"/>
              </a:pPr>
              <a:r>
                <a:rPr lang="en-US" sz="1400" dirty="0" err="1">
                  <a:cs typeface="Mangal" pitchFamily="2" charset="0"/>
                </a:rPr>
                <a:t>Perilaku</a:t>
              </a:r>
              <a:r>
                <a:rPr lang="en-US" sz="1400" dirty="0">
                  <a:cs typeface="Mangal" pitchFamily="2" charset="0"/>
                </a:rPr>
                <a:t> </a:t>
              </a:r>
              <a:r>
                <a:rPr lang="en-US" sz="1400" dirty="0" err="1">
                  <a:cs typeface="Mangal" pitchFamily="2" charset="0"/>
                </a:rPr>
                <a:t>setelah</a:t>
              </a:r>
              <a:r>
                <a:rPr lang="en-US" sz="1400" dirty="0">
                  <a:cs typeface="Mangal" pitchFamily="2" charset="0"/>
                </a:rPr>
                <a:t> </a:t>
              </a:r>
              <a:r>
                <a:rPr lang="en-US" sz="1400" dirty="0" err="1">
                  <a:cs typeface="Mangal" pitchFamily="2" charset="0"/>
                </a:rPr>
                <a:t>pembelian</a:t>
              </a:r>
              <a:r>
                <a:rPr lang="en-US" sz="1400" dirty="0">
                  <a:latin typeface="Tahoma" pitchFamily="34" charset="0"/>
                  <a:cs typeface="Mangal" pitchFamily="2" charset="0"/>
                </a:rPr>
                <a:t> </a:t>
              </a:r>
              <a:endParaRPr lang="en-US" sz="1400" dirty="0">
                <a:latin typeface="Tahoma" pitchFamily="34" charset="0"/>
              </a:endParaRPr>
            </a:p>
          </p:txBody>
        </p:sp>
        <p:sp>
          <p:nvSpPr>
            <p:cNvPr id="12299" name="Rectangle 11"/>
            <p:cNvSpPr>
              <a:spLocks noChangeArrowheads="1"/>
            </p:cNvSpPr>
            <p:nvPr/>
          </p:nvSpPr>
          <p:spPr bwMode="auto">
            <a:xfrm>
              <a:off x="8974" y="9982"/>
              <a:ext cx="1482" cy="3016"/>
            </a:xfrm>
            <a:prstGeom prst="rect">
              <a:avLst/>
            </a:prstGeom>
            <a:solidFill>
              <a:srgbClr val="FFFFFF"/>
            </a:solidFill>
            <a:ln w="9525">
              <a:solidFill>
                <a:srgbClr val="000000"/>
              </a:solidFill>
              <a:miter lim="800000"/>
              <a:headEnd/>
              <a:tailEnd/>
            </a:ln>
            <a:effectLst/>
          </p:spPr>
          <p:txBody>
            <a:bodyPr lIns="12700" tIns="12700" rIns="12700" bIns="12700"/>
            <a:lstStyle/>
            <a:p>
              <a:pPr eaLnBrk="0" hangingPunct="0"/>
              <a:r>
                <a:rPr lang="en-US" dirty="0">
                  <a:cs typeface="Mangal" pitchFamily="2" charset="0"/>
                </a:rPr>
                <a:t>Keputusan </a:t>
              </a:r>
              <a:r>
                <a:rPr lang="en-US" dirty="0" err="1">
                  <a:cs typeface="Mangal" pitchFamily="2" charset="0"/>
                </a:rPr>
                <a:t>Membeli</a:t>
              </a:r>
              <a:r>
                <a:rPr lang="en-US" dirty="0">
                  <a:cs typeface="Mangal" pitchFamily="2" charset="0"/>
                </a:rPr>
                <a:t>:</a:t>
              </a:r>
            </a:p>
            <a:p>
              <a:pPr marL="268288" lvl="1" indent="-88900" eaLnBrk="0" hangingPunct="0"/>
              <a:endParaRPr lang="en-US" sz="1600" dirty="0">
                <a:cs typeface="Mangal" pitchFamily="2" charset="0"/>
              </a:endParaRPr>
            </a:p>
            <a:p>
              <a:pPr eaLnBrk="0" hangingPunct="0">
                <a:buFont typeface="Symbol" pitchFamily="18" charset="2"/>
                <a:buChar char="·"/>
              </a:pPr>
              <a:r>
                <a:rPr lang="en-US" sz="1600" dirty="0" err="1">
                  <a:cs typeface="Mangal" pitchFamily="2" charset="0"/>
                </a:rPr>
                <a:t>Pemilihan</a:t>
              </a:r>
              <a:r>
                <a:rPr lang="en-US" sz="1600" dirty="0">
                  <a:cs typeface="Mangal" pitchFamily="2" charset="0"/>
                </a:rPr>
                <a:t> </a:t>
              </a:r>
              <a:r>
                <a:rPr lang="en-US" sz="1600" dirty="0" err="1">
                  <a:cs typeface="Mangal" pitchFamily="2" charset="0"/>
                </a:rPr>
                <a:t>produk</a:t>
              </a:r>
              <a:endParaRPr lang="en-US" sz="1600" dirty="0">
                <a:cs typeface="Mangal" pitchFamily="2" charset="0"/>
              </a:endParaRPr>
            </a:p>
            <a:p>
              <a:pPr eaLnBrk="0" hangingPunct="0">
                <a:buFont typeface="Symbol" pitchFamily="18" charset="2"/>
                <a:buChar char="·"/>
              </a:pPr>
              <a:r>
                <a:rPr lang="en-US" sz="1600" dirty="0" err="1">
                  <a:cs typeface="Mangal" pitchFamily="2" charset="0"/>
                </a:rPr>
                <a:t>Pemilihan</a:t>
              </a:r>
              <a:r>
                <a:rPr lang="en-US" sz="1600" dirty="0">
                  <a:cs typeface="Mangal" pitchFamily="2" charset="0"/>
                </a:rPr>
                <a:t> </a:t>
              </a:r>
              <a:r>
                <a:rPr lang="en-US" sz="1600" dirty="0" err="1">
                  <a:cs typeface="Mangal" pitchFamily="2" charset="0"/>
                </a:rPr>
                <a:t>merek</a:t>
              </a:r>
              <a:endParaRPr lang="en-US" sz="1600" dirty="0">
                <a:cs typeface="Mangal" pitchFamily="2" charset="0"/>
              </a:endParaRPr>
            </a:p>
            <a:p>
              <a:pPr eaLnBrk="0" hangingPunct="0">
                <a:buFont typeface="Symbol" pitchFamily="18" charset="2"/>
                <a:buChar char="·"/>
              </a:pPr>
              <a:r>
                <a:rPr lang="en-US" sz="1600" dirty="0" err="1">
                  <a:cs typeface="Mangal" pitchFamily="2" charset="0"/>
                </a:rPr>
                <a:t>Pemilihan</a:t>
              </a:r>
              <a:r>
                <a:rPr lang="en-US" sz="1600" dirty="0">
                  <a:cs typeface="Mangal" pitchFamily="2" charset="0"/>
                </a:rPr>
                <a:t> dealer</a:t>
              </a:r>
            </a:p>
            <a:p>
              <a:pPr eaLnBrk="0" hangingPunct="0">
                <a:buFont typeface="Symbol" pitchFamily="18" charset="2"/>
                <a:buChar char="·"/>
              </a:pPr>
              <a:r>
                <a:rPr lang="en-US" sz="1600" dirty="0">
                  <a:cs typeface="Mangal" pitchFamily="2" charset="0"/>
                </a:rPr>
                <a:t>Waktu </a:t>
              </a:r>
              <a:r>
                <a:rPr lang="en-US" sz="1600" dirty="0" err="1">
                  <a:cs typeface="Mangal" pitchFamily="2" charset="0"/>
                </a:rPr>
                <a:t>pembelian</a:t>
              </a:r>
              <a:endParaRPr lang="en-US" sz="1600" dirty="0">
                <a:cs typeface="Mangal" pitchFamily="2" charset="0"/>
              </a:endParaRPr>
            </a:p>
            <a:p>
              <a:pPr eaLnBrk="0" hangingPunct="0">
                <a:buFont typeface="Symbol" pitchFamily="18" charset="2"/>
                <a:buChar char="·"/>
              </a:pPr>
              <a:r>
                <a:rPr lang="en-US" sz="1600" dirty="0" err="1">
                  <a:cs typeface="Mangal" pitchFamily="2" charset="0"/>
                </a:rPr>
                <a:t>Jumlah</a:t>
              </a:r>
              <a:r>
                <a:rPr lang="en-US" sz="1600" dirty="0">
                  <a:cs typeface="Mangal" pitchFamily="2" charset="0"/>
                </a:rPr>
                <a:t> </a:t>
              </a:r>
              <a:r>
                <a:rPr lang="en-US" sz="1600" dirty="0" err="1">
                  <a:cs typeface="Mangal" pitchFamily="2" charset="0"/>
                </a:rPr>
                <a:t>pembelian</a:t>
              </a:r>
              <a:r>
                <a:rPr lang="en-US" sz="1600" dirty="0">
                  <a:cs typeface="Mangal" pitchFamily="2" charset="0"/>
                </a:rPr>
                <a:t> </a:t>
              </a:r>
              <a:endParaRPr lang="en-US" sz="1600" dirty="0">
                <a:latin typeface="Tahoma" pitchFamily="34" charset="0"/>
              </a:endParaRPr>
            </a:p>
          </p:txBody>
        </p:sp>
        <p:sp>
          <p:nvSpPr>
            <p:cNvPr id="12300" name="Line 12"/>
            <p:cNvSpPr>
              <a:spLocks noChangeShapeType="1"/>
            </p:cNvSpPr>
            <p:nvPr/>
          </p:nvSpPr>
          <p:spPr bwMode="auto">
            <a:xfrm>
              <a:off x="8354" y="11320"/>
              <a:ext cx="360" cy="0"/>
            </a:xfrm>
            <a:prstGeom prst="line">
              <a:avLst/>
            </a:prstGeom>
            <a:noFill/>
            <a:ln w="9525">
              <a:solidFill>
                <a:srgbClr val="000000"/>
              </a:solidFill>
              <a:round/>
              <a:headEnd/>
              <a:tailEnd type="triangle" w="med" len="med"/>
            </a:ln>
            <a:effectLst/>
          </p:spPr>
          <p:txBody>
            <a:bodyPr/>
            <a:lstStyle/>
            <a:p>
              <a:endParaRPr lang="en-US"/>
            </a:p>
          </p:txBody>
        </p:sp>
      </p:grpSp>
      <p:sp>
        <p:nvSpPr>
          <p:cNvPr id="12302" name="Line 14"/>
          <p:cNvSpPr>
            <a:spLocks noChangeShapeType="1"/>
          </p:cNvSpPr>
          <p:nvPr/>
        </p:nvSpPr>
        <p:spPr bwMode="auto">
          <a:xfrm>
            <a:off x="4655071" y="3717032"/>
            <a:ext cx="504825" cy="0"/>
          </a:xfrm>
          <a:prstGeom prst="line">
            <a:avLst/>
          </a:prstGeom>
          <a:noFill/>
          <a:ln w="76200">
            <a:solidFill>
              <a:schemeClr val="tx2"/>
            </a:solidFill>
            <a:round/>
            <a:headEnd/>
            <a:tailEnd type="triangle" w="med" len="med"/>
          </a:ln>
          <a:effectLst/>
        </p:spPr>
        <p:txBody>
          <a:bodyPr/>
          <a:lstStyle/>
          <a:p>
            <a:endParaRPr lang="en-US"/>
          </a:p>
        </p:txBody>
      </p:sp>
      <p:sp>
        <p:nvSpPr>
          <p:cNvPr id="12303" name="Line 15"/>
          <p:cNvSpPr>
            <a:spLocks noChangeShapeType="1"/>
          </p:cNvSpPr>
          <p:nvPr/>
        </p:nvSpPr>
        <p:spPr bwMode="auto">
          <a:xfrm>
            <a:off x="8447190" y="3717032"/>
            <a:ext cx="504825" cy="0"/>
          </a:xfrm>
          <a:prstGeom prst="line">
            <a:avLst/>
          </a:prstGeom>
          <a:noFill/>
          <a:ln w="76200">
            <a:solidFill>
              <a:schemeClr val="tx2"/>
            </a:solidFill>
            <a:round/>
            <a:headEnd/>
            <a:tailEnd type="triangle" w="med" len="med"/>
          </a:ln>
          <a:effectLst/>
        </p:spPr>
        <p:txBody>
          <a:bodyPr/>
          <a:lstStyle/>
          <a:p>
            <a:endParaRPr lang="en-US"/>
          </a:p>
        </p:txBody>
      </p:sp>
      <p:sp>
        <p:nvSpPr>
          <p:cNvPr id="2" name="Line 15">
            <a:extLst>
              <a:ext uri="{FF2B5EF4-FFF2-40B4-BE49-F238E27FC236}">
                <a16:creationId xmlns:a16="http://schemas.microsoft.com/office/drawing/2014/main" id="{CB4916BF-9549-9572-4322-FB77C66043D2}"/>
              </a:ext>
            </a:extLst>
          </p:cNvPr>
          <p:cNvSpPr>
            <a:spLocks noChangeShapeType="1"/>
          </p:cNvSpPr>
          <p:nvPr/>
        </p:nvSpPr>
        <p:spPr bwMode="auto">
          <a:xfrm>
            <a:off x="2783632" y="3717032"/>
            <a:ext cx="504825" cy="0"/>
          </a:xfrm>
          <a:prstGeom prst="line">
            <a:avLst/>
          </a:prstGeom>
          <a:noFill/>
          <a:ln w="76200">
            <a:solidFill>
              <a:schemeClr val="tx2"/>
            </a:solidFill>
            <a:round/>
            <a:headEnd/>
            <a:tailEnd type="triangle" w="med" len="med"/>
          </a:ln>
          <a:effectLst/>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id-ID" b="1"/>
              <a:t>Kultur</a:t>
            </a:r>
            <a:endParaRPr lang="en-US" b="1"/>
          </a:p>
        </p:txBody>
      </p:sp>
      <p:sp>
        <p:nvSpPr>
          <p:cNvPr id="13315" name="Rectangle 3"/>
          <p:cNvSpPr>
            <a:spLocks noGrp="1" noChangeArrowheads="1"/>
          </p:cNvSpPr>
          <p:nvPr>
            <p:ph idx="1"/>
          </p:nvPr>
        </p:nvSpPr>
        <p:spPr>
          <a:xfrm>
            <a:off x="1847851" y="1125538"/>
            <a:ext cx="8208963" cy="4894262"/>
          </a:xfrm>
        </p:spPr>
        <p:txBody>
          <a:bodyPr/>
          <a:lstStyle/>
          <a:p>
            <a:pPr>
              <a:lnSpc>
                <a:spcPct val="90000"/>
              </a:lnSpc>
            </a:pPr>
            <a:endParaRPr lang="id-ID" sz="2100"/>
          </a:p>
          <a:p>
            <a:pPr>
              <a:lnSpc>
                <a:spcPct val="90000"/>
              </a:lnSpc>
            </a:pPr>
            <a:r>
              <a:rPr lang="id-ID" sz="3300">
                <a:latin typeface="Ravie" pitchFamily="82" charset="0"/>
              </a:rPr>
              <a:t>Kultur</a:t>
            </a:r>
          </a:p>
          <a:p>
            <a:pPr algn="r">
              <a:lnSpc>
                <a:spcPct val="90000"/>
              </a:lnSpc>
              <a:buFont typeface="Wingdings" pitchFamily="2" charset="2"/>
              <a:buNone/>
            </a:pPr>
            <a:r>
              <a:rPr lang="id-ID" sz="2100"/>
              <a:t>Kultur berpengaruh dominan dalam proses pembelian. </a:t>
            </a:r>
            <a:r>
              <a:rPr lang="en-US" sz="2100"/>
              <a:t> </a:t>
            </a:r>
          </a:p>
          <a:p>
            <a:pPr algn="r">
              <a:lnSpc>
                <a:spcPct val="90000"/>
              </a:lnSpc>
              <a:buFont typeface="Wingdings" pitchFamily="2" charset="2"/>
              <a:buNone/>
            </a:pPr>
            <a:r>
              <a:rPr lang="id-ID" sz="2100"/>
              <a:t>Misalnya di Amerika menonjol nilai </a:t>
            </a:r>
            <a:r>
              <a:rPr lang="id-ID" sz="2100" i="1"/>
              <a:t>achievement</a:t>
            </a:r>
            <a:r>
              <a:rPr lang="id-ID" sz="2100" b="1"/>
              <a:t> </a:t>
            </a:r>
            <a:r>
              <a:rPr lang="id-ID" sz="2100"/>
              <a:t>dan</a:t>
            </a:r>
            <a:r>
              <a:rPr lang="id-ID" sz="2100" b="1"/>
              <a:t> </a:t>
            </a:r>
            <a:r>
              <a:rPr lang="id-ID" sz="2100" i="1"/>
              <a:t>success</a:t>
            </a:r>
            <a:r>
              <a:rPr lang="id-ID" sz="2100" b="1"/>
              <a:t>, </a:t>
            </a:r>
            <a:r>
              <a:rPr lang="id-ID" sz="2100"/>
              <a:t>aktivitas</a:t>
            </a:r>
            <a:r>
              <a:rPr lang="id-ID" sz="2100" b="1"/>
              <a:t>,</a:t>
            </a:r>
            <a:r>
              <a:rPr lang="id-ID" sz="2100"/>
              <a:t> efisiensi dan </a:t>
            </a:r>
            <a:r>
              <a:rPr lang="id-ID" sz="2100" i="1"/>
              <a:t>patiality (</a:t>
            </a:r>
            <a:r>
              <a:rPr lang="id-ID" sz="2100"/>
              <a:t>kemandirian</a:t>
            </a:r>
            <a:r>
              <a:rPr lang="id-ID" sz="2100" i="1"/>
              <a:t>), </a:t>
            </a:r>
            <a:r>
              <a:rPr lang="id-ID" sz="2100"/>
              <a:t>kemajuan</a:t>
            </a:r>
            <a:r>
              <a:rPr lang="id-ID" sz="2100" i="1"/>
              <a:t>, </a:t>
            </a:r>
            <a:r>
              <a:rPr lang="id-ID" sz="2100"/>
              <a:t>kesesuaian</a:t>
            </a:r>
            <a:r>
              <a:rPr lang="id-ID" sz="2100" i="1"/>
              <a:t> </a:t>
            </a:r>
            <a:r>
              <a:rPr lang="id-ID" sz="2100"/>
              <a:t>material</a:t>
            </a:r>
            <a:r>
              <a:rPr lang="id-ID" sz="2100" i="1"/>
              <a:t>, individualism, </a:t>
            </a:r>
            <a:r>
              <a:rPr lang="id-ID" sz="2100"/>
              <a:t>kebebasan</a:t>
            </a:r>
            <a:r>
              <a:rPr lang="id-ID" sz="2100" i="1"/>
              <a:t>, </a:t>
            </a:r>
            <a:r>
              <a:rPr lang="id-ID" sz="2100"/>
              <a:t>kenikmatan</a:t>
            </a:r>
            <a:r>
              <a:rPr lang="id-ID" sz="2100" i="1"/>
              <a:t> </a:t>
            </a:r>
            <a:r>
              <a:rPr lang="id-ID" sz="2100"/>
              <a:t>lingkungan</a:t>
            </a:r>
            <a:r>
              <a:rPr lang="id-ID" sz="2100" i="1"/>
              <a:t>, humaniterisme,</a:t>
            </a:r>
            <a:r>
              <a:rPr lang="id-ID" sz="2100" b="1"/>
              <a:t> </a:t>
            </a:r>
            <a:r>
              <a:rPr lang="id-ID" sz="2100"/>
              <a:t>dan</a:t>
            </a:r>
            <a:r>
              <a:rPr lang="id-ID" sz="2100" b="1"/>
              <a:t> </a:t>
            </a:r>
            <a:r>
              <a:rPr lang="id-ID" sz="2100"/>
              <a:t>kepemudaan. Nilai demikian berbeda antara satu bangsa dengan bangsa lain. </a:t>
            </a:r>
            <a:r>
              <a:rPr lang="en-US" sz="2100"/>
              <a:t> </a:t>
            </a:r>
            <a:r>
              <a:rPr lang="id-ID" sz="2100"/>
              <a:t> </a:t>
            </a:r>
          </a:p>
          <a:p>
            <a:pPr>
              <a:lnSpc>
                <a:spcPct val="90000"/>
              </a:lnSpc>
            </a:pPr>
            <a:r>
              <a:rPr lang="id-ID" sz="2900">
                <a:latin typeface="Ravie" pitchFamily="82" charset="0"/>
              </a:rPr>
              <a:t>Subkultur</a:t>
            </a:r>
          </a:p>
          <a:p>
            <a:pPr algn="r">
              <a:lnSpc>
                <a:spcPct val="90000"/>
              </a:lnSpc>
              <a:buFont typeface="Wingdings" pitchFamily="2" charset="2"/>
              <a:buNone/>
            </a:pPr>
            <a:r>
              <a:rPr lang="id-ID" sz="2100"/>
              <a:t>Subkultur merupakan bagian yang lebih kecil, yang mungkin terdiri dari kebangsaan, agama, kelompok rasial, dan wilayah geografis.  </a:t>
            </a:r>
            <a:endParaRPr lang="en-US" sz="2100"/>
          </a:p>
          <a:p>
            <a:pPr algn="r">
              <a:lnSpc>
                <a:spcPct val="90000"/>
              </a:lnSpc>
              <a:buFont typeface="Wingdings" pitchFamily="2" charset="2"/>
              <a:buNone/>
            </a:pPr>
            <a:r>
              <a:rPr lang="id-ID" sz="2100"/>
              <a:t>Subkultur adakalanya membentuk segemen pasar tersendiri. </a:t>
            </a:r>
            <a:endParaRPr lang="en-US"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id-ID" sz="3800" b="1"/>
              <a:t>Sosial</a:t>
            </a:r>
            <a:br>
              <a:rPr lang="en-US" sz="3800" b="1"/>
            </a:br>
            <a:r>
              <a:rPr lang="en-US" sz="3800" b="1"/>
              <a:t> </a:t>
            </a:r>
            <a:r>
              <a:rPr lang="id-ID" sz="2200"/>
              <a:t>Di samping kultur, faktor sosial juga mempengaruhi perilaku pembelian</a:t>
            </a:r>
            <a:endParaRPr lang="en-US" sz="2200"/>
          </a:p>
        </p:txBody>
      </p:sp>
      <p:sp>
        <p:nvSpPr>
          <p:cNvPr id="14339" name="Rectangle 3"/>
          <p:cNvSpPr>
            <a:spLocks noGrp="1" noChangeArrowheads="1"/>
          </p:cNvSpPr>
          <p:nvPr>
            <p:ph idx="1"/>
          </p:nvPr>
        </p:nvSpPr>
        <p:spPr/>
        <p:txBody>
          <a:bodyPr>
            <a:normAutofit fontScale="92500" lnSpcReduction="20000"/>
          </a:bodyPr>
          <a:lstStyle/>
          <a:p>
            <a:pPr>
              <a:lnSpc>
                <a:spcPct val="80000"/>
              </a:lnSpc>
              <a:buFont typeface="Wingdings" pitchFamily="2" charset="2"/>
              <a:buNone/>
            </a:pPr>
            <a:endParaRPr lang="id-ID" sz="100"/>
          </a:p>
          <a:p>
            <a:pPr>
              <a:lnSpc>
                <a:spcPct val="80000"/>
              </a:lnSpc>
            </a:pPr>
            <a:r>
              <a:rPr lang="id-ID" sz="2500" i="1"/>
              <a:t>Kelas sosial</a:t>
            </a:r>
            <a:endParaRPr lang="id-ID" sz="2500"/>
          </a:p>
          <a:p>
            <a:pPr algn="r">
              <a:lnSpc>
                <a:spcPct val="80000"/>
              </a:lnSpc>
              <a:buFont typeface="Wingdings" pitchFamily="2" charset="2"/>
              <a:buNone/>
            </a:pPr>
            <a:r>
              <a:rPr lang="id-ID" sz="1900" b="1">
                <a:latin typeface="Tempus Sans ITC" pitchFamily="82" charset="0"/>
              </a:rPr>
              <a:t>Ciri ini relatif homogen, merupakan bagian dari  keadaan sosial, biasanya  berurutan dan  anggota  memiliki nilai, ketertarikan, dan perilaku yang  sama atau mirip. Kelas sosial tidak hanya mewakili pendapatan, akan tetapi juga  pekerjaan, pendidikan dan tempat tinggal</a:t>
            </a:r>
            <a:r>
              <a:rPr lang="id-ID" sz="1900">
                <a:latin typeface="Tempus Sans ITC" pitchFamily="82" charset="0"/>
              </a:rPr>
              <a:t>.</a:t>
            </a:r>
            <a:r>
              <a:rPr lang="id-ID" sz="1900"/>
              <a:t> </a:t>
            </a:r>
            <a:endParaRPr lang="id-ID" sz="1900" i="1"/>
          </a:p>
          <a:p>
            <a:pPr>
              <a:lnSpc>
                <a:spcPct val="80000"/>
              </a:lnSpc>
            </a:pPr>
            <a:r>
              <a:rPr lang="id-ID" sz="2500" i="1"/>
              <a:t>Kelompok referensi</a:t>
            </a:r>
            <a:endParaRPr lang="id-ID" sz="2500"/>
          </a:p>
          <a:p>
            <a:pPr algn="r">
              <a:lnSpc>
                <a:spcPct val="80000"/>
              </a:lnSpc>
              <a:buFont typeface="Wingdings" pitchFamily="2" charset="2"/>
              <a:buNone/>
            </a:pPr>
            <a:r>
              <a:rPr lang="id-ID" sz="1900" b="1">
                <a:latin typeface="Tempus Sans ITC" pitchFamily="82" charset="0"/>
              </a:rPr>
              <a:t>Kelompok referensi adalah kelompok yang langsung maupun tak langsung mempengaruhi perilaku pembelian individu, yang biasanya disebut sebagai anggota. Sebagaimana diketahui kelompok mempunyai pengaruh langsung terhadap perilaku pembelian anggotanya. Di dalamnya terdapat kelompok primer dan sekunder</a:t>
            </a:r>
            <a:r>
              <a:rPr lang="id-ID" sz="1900">
                <a:latin typeface="Tempus Sans ITC" pitchFamily="82" charset="0"/>
              </a:rPr>
              <a:t>.</a:t>
            </a:r>
            <a:r>
              <a:rPr lang="id-ID" sz="1900"/>
              <a:t>  </a:t>
            </a:r>
            <a:endParaRPr lang="id-ID" sz="1900" i="1"/>
          </a:p>
          <a:p>
            <a:pPr>
              <a:lnSpc>
                <a:spcPct val="80000"/>
              </a:lnSpc>
            </a:pPr>
            <a:r>
              <a:rPr lang="id-ID" sz="2500" i="1"/>
              <a:t>Keluarga</a:t>
            </a:r>
            <a:endParaRPr lang="id-ID" sz="2500"/>
          </a:p>
          <a:p>
            <a:pPr algn="r">
              <a:lnSpc>
                <a:spcPct val="80000"/>
              </a:lnSpc>
              <a:buFont typeface="Wingdings" pitchFamily="2" charset="2"/>
              <a:buNone/>
            </a:pPr>
            <a:r>
              <a:rPr lang="id-ID" sz="1900" b="1">
                <a:latin typeface="Tempus Sans ITC" pitchFamily="82" charset="0"/>
              </a:rPr>
              <a:t>Keluarga biasanya melakukan orientasi terhadap agama, politik,  ambisi personel, nilai pribadi, dan kasih sayang</a:t>
            </a:r>
            <a:r>
              <a:rPr lang="id-ID" sz="1900">
                <a:latin typeface="Tempus Sans ITC" pitchFamily="82" charset="0"/>
              </a:rPr>
              <a:t>. </a:t>
            </a:r>
            <a:endParaRPr lang="id-ID" sz="1900" i="1">
              <a:latin typeface="Tempus Sans ITC" pitchFamily="82" charset="0"/>
            </a:endParaRPr>
          </a:p>
          <a:p>
            <a:pPr>
              <a:lnSpc>
                <a:spcPct val="80000"/>
              </a:lnSpc>
            </a:pPr>
            <a:r>
              <a:rPr lang="id-ID" sz="2400" i="1"/>
              <a:t>Peran</a:t>
            </a:r>
            <a:r>
              <a:rPr lang="id-ID" sz="2400" b="1"/>
              <a:t> </a:t>
            </a:r>
            <a:r>
              <a:rPr lang="id-ID" sz="2400" i="1"/>
              <a:t>dan</a:t>
            </a:r>
            <a:r>
              <a:rPr lang="id-ID" sz="2400" b="1"/>
              <a:t> </a:t>
            </a:r>
            <a:r>
              <a:rPr lang="id-ID" sz="2400" i="1"/>
              <a:t>status</a:t>
            </a:r>
            <a:endParaRPr lang="en-US" sz="2400"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id-ID" b="1"/>
              <a:t>Personal</a:t>
            </a:r>
            <a:endParaRPr lang="en-US"/>
          </a:p>
        </p:txBody>
      </p:sp>
      <p:sp>
        <p:nvSpPr>
          <p:cNvPr id="18435" name="Rectangle 3"/>
          <p:cNvSpPr>
            <a:spLocks noGrp="1" noChangeArrowheads="1"/>
          </p:cNvSpPr>
          <p:nvPr>
            <p:ph idx="1"/>
          </p:nvPr>
        </p:nvSpPr>
        <p:spPr/>
        <p:txBody>
          <a:bodyPr/>
          <a:lstStyle/>
          <a:p>
            <a:pPr>
              <a:buFont typeface="Wingdings" pitchFamily="2" charset="2"/>
              <a:buNone/>
            </a:pPr>
            <a:r>
              <a:rPr lang="id-ID"/>
              <a:t>Pola konsumsi seseorang dipengaruhi oleh faktor personal </a:t>
            </a:r>
            <a:r>
              <a:rPr lang="en-US"/>
              <a:t>yang</a:t>
            </a:r>
            <a:r>
              <a:rPr lang="id-ID"/>
              <a:t> terdiri dari </a:t>
            </a:r>
            <a:r>
              <a:rPr lang="en-US"/>
              <a:t>;</a:t>
            </a:r>
          </a:p>
          <a:p>
            <a:r>
              <a:rPr lang="id-ID" i="1"/>
              <a:t>Gaya hidup.</a:t>
            </a:r>
          </a:p>
          <a:p>
            <a:r>
              <a:rPr lang="id-ID" i="1"/>
              <a:t>Pekerjaan (Okupasi).</a:t>
            </a:r>
          </a:p>
          <a:p>
            <a:r>
              <a:rPr lang="id-ID" i="1"/>
              <a:t>Usia dan gaya hidup</a:t>
            </a:r>
            <a:r>
              <a:rPr lang="id-ID"/>
              <a:t>.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id-ID" b="1"/>
              <a:t>Personal</a:t>
            </a:r>
            <a:endParaRPr lang="en-US"/>
          </a:p>
        </p:txBody>
      </p:sp>
      <p:sp>
        <p:nvSpPr>
          <p:cNvPr id="19459" name="Rectangle 3"/>
          <p:cNvSpPr>
            <a:spLocks noGrp="1" noChangeArrowheads="1"/>
          </p:cNvSpPr>
          <p:nvPr>
            <p:ph idx="1"/>
          </p:nvPr>
        </p:nvSpPr>
        <p:spPr>
          <a:xfrm>
            <a:off x="1981200" y="1125539"/>
            <a:ext cx="8229600" cy="5005387"/>
          </a:xfrm>
        </p:spPr>
        <p:txBody>
          <a:bodyPr>
            <a:normAutofit fontScale="92500" lnSpcReduction="20000"/>
          </a:bodyPr>
          <a:lstStyle/>
          <a:p>
            <a:pPr>
              <a:lnSpc>
                <a:spcPct val="80000"/>
              </a:lnSpc>
              <a:buClr>
                <a:schemeClr val="tx1"/>
              </a:buClr>
              <a:buSzPct val="80000"/>
              <a:buFont typeface="Wingdings" pitchFamily="2" charset="2"/>
              <a:buAutoNum type="arabicPeriod"/>
            </a:pPr>
            <a:r>
              <a:rPr lang="id-ID" sz="1900"/>
              <a:t>KELOMPOK YANG MEMPUNYAI SUMBERDAYA YANG TINGGI :</a:t>
            </a:r>
            <a:endParaRPr lang="id-ID" sz="1900" i="1"/>
          </a:p>
          <a:p>
            <a:pPr>
              <a:lnSpc>
                <a:spcPct val="80000"/>
              </a:lnSpc>
            </a:pPr>
            <a:r>
              <a:rPr lang="id-ID" sz="1900" i="1"/>
              <a:t>Actualizer</a:t>
            </a:r>
            <a:r>
              <a:rPr lang="id-ID" sz="1900" b="1"/>
              <a:t>.</a:t>
            </a:r>
            <a:r>
              <a:rPr lang="id-ID" sz="1900"/>
              <a:t> Orang yang berhasil,  teliti,  bertanggung jawab. </a:t>
            </a:r>
            <a:r>
              <a:rPr lang="en-US" sz="1900"/>
              <a:t> </a:t>
            </a:r>
            <a:endParaRPr lang="id-ID" sz="1900" i="1"/>
          </a:p>
          <a:p>
            <a:pPr>
              <a:lnSpc>
                <a:spcPct val="80000"/>
              </a:lnSpc>
            </a:pPr>
            <a:r>
              <a:rPr lang="id-ID" sz="1900" i="1"/>
              <a:t>Fulfiled</a:t>
            </a:r>
            <a:r>
              <a:rPr lang="id-ID" sz="1900"/>
              <a:t>. Dewasa, puas, menyenangkan, reflektif. </a:t>
            </a:r>
            <a:endParaRPr lang="id-ID" sz="1900" i="1"/>
          </a:p>
          <a:p>
            <a:pPr>
              <a:lnSpc>
                <a:spcPct val="80000"/>
              </a:lnSpc>
            </a:pPr>
            <a:r>
              <a:rPr lang="id-ID" sz="1900" i="1"/>
              <a:t>Achievers</a:t>
            </a:r>
            <a:r>
              <a:rPr lang="id-ID" sz="1900" b="1"/>
              <a:t>.</a:t>
            </a:r>
            <a:r>
              <a:rPr lang="id-ID" sz="1900"/>
              <a:t> Karirnya berhasil, beroritentasi kepada pekerjaan, orientasi kepada produk prestise, dan ingin mendemonstrasikan kepada kelompoknya. </a:t>
            </a:r>
            <a:endParaRPr lang="id-ID" sz="1900" i="1"/>
          </a:p>
          <a:p>
            <a:pPr>
              <a:lnSpc>
                <a:spcPct val="80000"/>
              </a:lnSpc>
            </a:pPr>
            <a:r>
              <a:rPr lang="id-ID" sz="1900" i="1"/>
              <a:t>Experiencers</a:t>
            </a:r>
            <a:r>
              <a:rPr lang="id-ID" sz="1900"/>
              <a:t>. Muda, vital, antusias, impulsif dan pemberontak. </a:t>
            </a:r>
            <a:r>
              <a:rPr lang="en-US" sz="1900"/>
              <a:t> </a:t>
            </a:r>
            <a:r>
              <a:rPr lang="id-ID" sz="1900"/>
              <a:t>sebagian besar pendapatan</a:t>
            </a:r>
            <a:r>
              <a:rPr lang="en-US" sz="1900"/>
              <a:t> </a:t>
            </a:r>
            <a:r>
              <a:rPr lang="id-ID" sz="1900"/>
              <a:t>untuk pakaian, makanan cepat saji, musik, film, dan video. </a:t>
            </a:r>
            <a:endParaRPr lang="en-US" sz="1900"/>
          </a:p>
          <a:p>
            <a:pPr>
              <a:lnSpc>
                <a:spcPct val="80000"/>
              </a:lnSpc>
              <a:buFont typeface="Wingdings" pitchFamily="2" charset="2"/>
              <a:buNone/>
            </a:pPr>
            <a:endParaRPr lang="id-ID" sz="1900"/>
          </a:p>
          <a:p>
            <a:pPr>
              <a:lnSpc>
                <a:spcPct val="80000"/>
              </a:lnSpc>
              <a:buClr>
                <a:schemeClr val="tx1"/>
              </a:buClr>
              <a:buSzPct val="85000"/>
              <a:buFont typeface="Wingdings" pitchFamily="2" charset="2"/>
              <a:buAutoNum type="arabicPeriod" startAt="2"/>
            </a:pPr>
            <a:r>
              <a:rPr lang="id-ID" sz="1900"/>
              <a:t> KELOMPOK DENGAN SUMBERDAYA YANG RENDAH</a:t>
            </a:r>
            <a:r>
              <a:rPr lang="en-US" sz="1900"/>
              <a:t> </a:t>
            </a:r>
            <a:r>
              <a:rPr lang="id-ID" sz="1900"/>
              <a:t> </a:t>
            </a:r>
            <a:endParaRPr lang="id-ID" sz="1900" i="1"/>
          </a:p>
          <a:p>
            <a:pPr>
              <a:lnSpc>
                <a:spcPct val="80000"/>
              </a:lnSpc>
            </a:pPr>
            <a:r>
              <a:rPr lang="id-ID" sz="1900" i="1"/>
              <a:t>Believers</a:t>
            </a:r>
            <a:r>
              <a:rPr lang="id-ID" sz="1900"/>
              <a:t>. Konservatif, konvensional, dan tradisional. Keluarga lebih suka merek yang mapan. </a:t>
            </a:r>
            <a:endParaRPr lang="id-ID" sz="1900" i="1"/>
          </a:p>
          <a:p>
            <a:pPr>
              <a:lnSpc>
                <a:spcPct val="80000"/>
              </a:lnSpc>
            </a:pPr>
            <a:r>
              <a:rPr lang="id-ID" sz="1900" i="1"/>
              <a:t>Strievers</a:t>
            </a:r>
            <a:r>
              <a:rPr lang="id-ID" sz="1900"/>
              <a:t>. Tidak tentu, tidak aman, mencari persetujuan, berorientasi kepada sumberdaya. </a:t>
            </a:r>
            <a:endParaRPr lang="id-ID" sz="1900" i="1"/>
          </a:p>
          <a:p>
            <a:pPr>
              <a:lnSpc>
                <a:spcPct val="80000"/>
              </a:lnSpc>
            </a:pPr>
            <a:r>
              <a:rPr lang="id-ID" sz="1900" i="1"/>
              <a:t>Makers</a:t>
            </a:r>
            <a:r>
              <a:rPr lang="id-ID" sz="1900"/>
              <a:t>. Praktis, mandiri, tradisional,  berorientasi kepada  keluarga.</a:t>
            </a:r>
            <a:endParaRPr lang="id-ID" sz="1900" i="1"/>
          </a:p>
          <a:p>
            <a:pPr>
              <a:lnSpc>
                <a:spcPct val="80000"/>
              </a:lnSpc>
            </a:pPr>
            <a:r>
              <a:rPr lang="id-ID" sz="1900" i="1"/>
              <a:t>Strugglers</a:t>
            </a:r>
            <a:r>
              <a:rPr lang="id-ID" sz="1900"/>
              <a:t>. Lebih tua, pensiun, pasif, dan mempertimbangkan  </a:t>
            </a:r>
          </a:p>
          <a:p>
            <a:pPr>
              <a:lnSpc>
                <a:spcPct val="80000"/>
              </a:lnSpc>
            </a:pPr>
            <a:r>
              <a:rPr lang="id-ID" sz="1900"/>
              <a:t>Kekurangan sumberdaya. </a:t>
            </a:r>
            <a:endParaRPr lang="en-US" sz="19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Kepribadian dan konsep diri</a:t>
            </a:r>
          </a:p>
        </p:txBody>
      </p:sp>
      <p:sp>
        <p:nvSpPr>
          <p:cNvPr id="20483" name="Rectangle 3"/>
          <p:cNvSpPr>
            <a:spLocks noGrp="1" noChangeArrowheads="1"/>
          </p:cNvSpPr>
          <p:nvPr>
            <p:ph idx="1"/>
          </p:nvPr>
        </p:nvSpPr>
        <p:spPr/>
        <p:txBody>
          <a:bodyPr/>
          <a:lstStyle/>
          <a:p>
            <a:pPr marL="495300" indent="-495300">
              <a:lnSpc>
                <a:spcPct val="90000"/>
              </a:lnSpc>
            </a:pPr>
            <a:r>
              <a:rPr lang="id-ID" i="1"/>
              <a:t>brand personality</a:t>
            </a:r>
            <a:r>
              <a:rPr lang="id-ID"/>
              <a:t> digambarkan sebagai bauran ciri manusia yang mengarah kepada merek tertentu. </a:t>
            </a:r>
            <a:endParaRPr lang="en-US"/>
          </a:p>
          <a:p>
            <a:pPr marL="495300" indent="-495300">
              <a:lnSpc>
                <a:spcPct val="90000"/>
              </a:lnSpc>
            </a:pPr>
            <a:r>
              <a:rPr lang="id-ID"/>
              <a:t>lima ciri </a:t>
            </a:r>
            <a:r>
              <a:rPr lang="id-ID" i="1"/>
              <a:t>brand personality</a:t>
            </a:r>
            <a:r>
              <a:rPr lang="id-ID"/>
              <a:t> berikut. </a:t>
            </a:r>
            <a:endParaRPr lang="id-ID" i="1"/>
          </a:p>
          <a:p>
            <a:pPr marL="495300" indent="-495300" algn="ctr">
              <a:lnSpc>
                <a:spcPct val="90000"/>
              </a:lnSpc>
              <a:buFont typeface="Wingdings" pitchFamily="2" charset="2"/>
              <a:buAutoNum type="arabicPeriod"/>
            </a:pPr>
            <a:r>
              <a:rPr lang="id-ID" sz="2600" i="1"/>
              <a:t>Sincerity</a:t>
            </a:r>
            <a:r>
              <a:rPr lang="id-ID" sz="2600"/>
              <a:t> (dapat dipercaya, jujur, dan pemberi)</a:t>
            </a:r>
            <a:endParaRPr lang="id-ID" sz="2600" i="1"/>
          </a:p>
          <a:p>
            <a:pPr marL="495300" indent="-495300" algn="ctr">
              <a:lnSpc>
                <a:spcPct val="90000"/>
              </a:lnSpc>
              <a:buFont typeface="Wingdings" pitchFamily="2" charset="2"/>
              <a:buAutoNum type="arabicPeriod"/>
            </a:pPr>
            <a:r>
              <a:rPr lang="id-ID" sz="2600" i="1"/>
              <a:t>Excitement</a:t>
            </a:r>
            <a:r>
              <a:rPr lang="id-ID" sz="2600"/>
              <a:t> (pemberani, berdaya juang, imaginatif, dan up-to-date)</a:t>
            </a:r>
            <a:endParaRPr lang="id-ID" sz="2600" i="1"/>
          </a:p>
          <a:p>
            <a:pPr marL="495300" indent="-495300" algn="ctr">
              <a:lnSpc>
                <a:spcPct val="90000"/>
              </a:lnSpc>
              <a:buFont typeface="Wingdings" pitchFamily="2" charset="2"/>
              <a:buAutoNum type="arabicPeriod"/>
            </a:pPr>
            <a:r>
              <a:rPr lang="id-ID" sz="2600" i="1"/>
              <a:t>Competence</a:t>
            </a:r>
            <a:r>
              <a:rPr lang="id-ID" sz="2600"/>
              <a:t> (Layak, inteligent, dan berhasil)</a:t>
            </a:r>
            <a:endParaRPr lang="id-ID" sz="2600" i="1"/>
          </a:p>
          <a:p>
            <a:pPr marL="495300" indent="-495300" algn="ctr">
              <a:lnSpc>
                <a:spcPct val="90000"/>
              </a:lnSpc>
              <a:buFont typeface="Wingdings" pitchFamily="2" charset="2"/>
              <a:buAutoNum type="arabicPeriod"/>
            </a:pPr>
            <a:r>
              <a:rPr lang="id-ID" sz="2600" i="1"/>
              <a:t>Sophistication</a:t>
            </a:r>
            <a:r>
              <a:rPr lang="id-ID" sz="2600"/>
              <a:t> (Kelas atas dan cakap)</a:t>
            </a:r>
            <a:endParaRPr lang="id-ID" sz="2600" i="1"/>
          </a:p>
          <a:p>
            <a:pPr marL="495300" indent="-495300" algn="ctr">
              <a:lnSpc>
                <a:spcPct val="90000"/>
              </a:lnSpc>
              <a:buFont typeface="Wingdings" pitchFamily="2" charset="2"/>
              <a:buAutoNum type="arabicPeriod"/>
            </a:pPr>
            <a:r>
              <a:rPr lang="id-ID" sz="2600" i="1"/>
              <a:t>Ruggedness</a:t>
            </a:r>
            <a:r>
              <a:rPr lang="id-ID" sz="2600"/>
              <a:t> (Keras) </a:t>
            </a:r>
            <a:endParaRPr lang="en-US"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800"/>
              <a:t>Kepribadian yang mempengaruhi pembelian:</a:t>
            </a:r>
          </a:p>
        </p:txBody>
      </p:sp>
      <p:sp>
        <p:nvSpPr>
          <p:cNvPr id="21507" name="Rectangle 3"/>
          <p:cNvSpPr>
            <a:spLocks noGrp="1" noChangeArrowheads="1"/>
          </p:cNvSpPr>
          <p:nvPr>
            <p:ph idx="1"/>
          </p:nvPr>
        </p:nvSpPr>
        <p:spPr/>
        <p:txBody>
          <a:bodyPr/>
          <a:lstStyle/>
          <a:p>
            <a:r>
              <a:rPr lang="en-US"/>
              <a:t>Psikologi</a:t>
            </a:r>
          </a:p>
          <a:p>
            <a:r>
              <a:rPr lang="en-US" b="1"/>
              <a:t>Persepsi</a:t>
            </a:r>
          </a:p>
          <a:p>
            <a:r>
              <a:rPr lang="id-ID" b="1"/>
              <a:t>Pembelajaran (Learning)</a:t>
            </a:r>
          </a:p>
          <a:p>
            <a:r>
              <a:rPr lang="id-ID" b="1"/>
              <a:t>Beliefs And Attitude</a:t>
            </a:r>
            <a:endParaRPr lang="en-US"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800"/>
              <a:t>Kategori orang dalam proses pembelian:</a:t>
            </a:r>
          </a:p>
        </p:txBody>
      </p:sp>
      <p:sp>
        <p:nvSpPr>
          <p:cNvPr id="22531" name="Rectangle 3"/>
          <p:cNvSpPr>
            <a:spLocks noGrp="1" noChangeArrowheads="1"/>
          </p:cNvSpPr>
          <p:nvPr>
            <p:ph idx="1"/>
          </p:nvPr>
        </p:nvSpPr>
        <p:spPr/>
        <p:txBody>
          <a:bodyPr/>
          <a:lstStyle/>
          <a:p>
            <a:r>
              <a:rPr lang="id-ID" i="1"/>
              <a:t>Initiator</a:t>
            </a:r>
            <a:r>
              <a:rPr lang="id-ID"/>
              <a:t>: orang yang pertama menyarankan untuk melakukan pembelian. </a:t>
            </a:r>
            <a:endParaRPr lang="id-ID" i="1"/>
          </a:p>
          <a:p>
            <a:r>
              <a:rPr lang="id-ID" i="1"/>
              <a:t>Influencer</a:t>
            </a:r>
            <a:r>
              <a:rPr lang="id-ID" b="1"/>
              <a:t>: </a:t>
            </a:r>
            <a:r>
              <a:rPr lang="id-ID"/>
              <a:t>orang yang memberi pandangan atau </a:t>
            </a:r>
            <a:r>
              <a:rPr lang="id-ID" i="1"/>
              <a:t>advise</a:t>
            </a:r>
            <a:r>
              <a:rPr lang="id-ID"/>
              <a:t> yang mempengaruhi</a:t>
            </a:r>
            <a:r>
              <a:rPr lang="id-ID" b="1"/>
              <a:t>.</a:t>
            </a:r>
            <a:endParaRPr lang="id-ID" i="1"/>
          </a:p>
          <a:p>
            <a:r>
              <a:rPr lang="id-ID" i="1"/>
              <a:t>Decider</a:t>
            </a:r>
            <a:r>
              <a:rPr lang="id-ID" b="1"/>
              <a:t>: </a:t>
            </a:r>
            <a:r>
              <a:rPr lang="id-ID"/>
              <a:t>orang yang memutuskan.</a:t>
            </a:r>
            <a:endParaRPr lang="id-ID" i="1"/>
          </a:p>
          <a:p>
            <a:r>
              <a:rPr lang="id-ID" i="1"/>
              <a:t>Buyer</a:t>
            </a:r>
            <a:r>
              <a:rPr lang="id-ID" b="1"/>
              <a:t>:</a:t>
            </a:r>
            <a:r>
              <a:rPr lang="id-ID"/>
              <a:t> orang yang  melakukan pembelian </a:t>
            </a:r>
            <a:endParaRPr lang="id-ID" i="1"/>
          </a:p>
          <a:p>
            <a:r>
              <a:rPr lang="id-ID" i="1"/>
              <a:t>User</a:t>
            </a:r>
            <a:r>
              <a:rPr lang="id-ID" b="1"/>
              <a:t>: </a:t>
            </a:r>
            <a:r>
              <a:rPr lang="id-ID"/>
              <a:t>orang yang memakai produk yang dibeli. </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id-ID" b="1"/>
              <a:t>Perilaku Pembelian</a:t>
            </a:r>
            <a:endParaRPr lang="en-US"/>
          </a:p>
        </p:txBody>
      </p:sp>
      <p:sp>
        <p:nvSpPr>
          <p:cNvPr id="23555" name="Rectangle 3"/>
          <p:cNvSpPr>
            <a:spLocks noGrp="1" noChangeArrowheads="1"/>
          </p:cNvSpPr>
          <p:nvPr>
            <p:ph idx="1"/>
          </p:nvPr>
        </p:nvSpPr>
        <p:spPr>
          <a:xfrm>
            <a:off x="1981200" y="1268414"/>
            <a:ext cx="8229600" cy="4530725"/>
          </a:xfrm>
        </p:spPr>
        <p:txBody>
          <a:bodyPr/>
          <a:lstStyle/>
          <a:p>
            <a:pPr marL="571500" indent="-571500">
              <a:lnSpc>
                <a:spcPct val="90000"/>
              </a:lnSpc>
            </a:pPr>
            <a:r>
              <a:rPr lang="id-ID" sz="2100"/>
              <a:t>Perilaku pembelian kompleks. Pertama orang akan membangun keyakinannya kepada produk tertentu, kemudian  menentukan sikap, terakhir melakukan pilihan yang berarti.</a:t>
            </a:r>
            <a:endParaRPr lang="id-ID" sz="2100" i="1"/>
          </a:p>
          <a:p>
            <a:pPr marL="571500" indent="-571500">
              <a:lnSpc>
                <a:spcPct val="90000"/>
              </a:lnSpc>
            </a:pPr>
            <a:r>
              <a:rPr lang="id-ID" sz="2100" i="1"/>
              <a:t>Dissonance-reducing buyer behavior</a:t>
            </a:r>
            <a:r>
              <a:rPr lang="id-ID" sz="2100"/>
              <a:t>.</a:t>
            </a:r>
            <a:r>
              <a:rPr lang="id-ID" sz="2100" b="1"/>
              <a:t> </a:t>
            </a:r>
            <a:r>
              <a:rPr lang="id-ID" sz="2100"/>
              <a:t>Seseorang dalam pembelian barang yang mahal, beresiko dan jarang; mungkin cepat melakukan pembelian. Akan tetapi mempertimbangkan harga dan kenyamanan; dan mungkin menemukan bahwa merek lain lebih baik dari yang dibelinya. Dalam hal ini dia mengalami </a:t>
            </a:r>
            <a:r>
              <a:rPr lang="id-ID" sz="2100" i="1"/>
              <a:t>dissonance</a:t>
            </a:r>
            <a:r>
              <a:rPr lang="id-ID" sz="2100"/>
              <a:t>. </a:t>
            </a:r>
            <a:r>
              <a:rPr lang="en-US" sz="2100"/>
              <a:t> </a:t>
            </a:r>
            <a:endParaRPr lang="id-ID" sz="2100"/>
          </a:p>
          <a:p>
            <a:pPr marL="571500" indent="-571500">
              <a:lnSpc>
                <a:spcPct val="90000"/>
              </a:lnSpc>
            </a:pPr>
            <a:r>
              <a:rPr lang="id-ID" sz="2100"/>
              <a:t>Kebiasaan membeli. Banyak barang dibeli tanpa melibatkan banyak pertimbangan. </a:t>
            </a:r>
            <a:r>
              <a:rPr lang="en-US" sz="2100"/>
              <a:t> </a:t>
            </a:r>
            <a:endParaRPr lang="id-ID" sz="2100"/>
          </a:p>
          <a:p>
            <a:pPr marL="571500" indent="-571500">
              <a:lnSpc>
                <a:spcPct val="90000"/>
              </a:lnSpc>
            </a:pPr>
            <a:r>
              <a:rPr lang="id-ID" sz="2100"/>
              <a:t>Ragam pencarian perilaku pembelian.</a:t>
            </a:r>
            <a:r>
              <a:rPr lang="id-ID" sz="1900"/>
              <a:t> </a:t>
            </a:r>
            <a:r>
              <a:rPr lang="id-ID" sz="2100"/>
              <a:t>Pembeli tidak terlalu memikirkan barang yang dibeli tetapi sering menukar-nukar merek. </a:t>
            </a:r>
            <a:r>
              <a:rPr lang="en-US" sz="210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id-ID" b="1"/>
              <a:t>Tahapan Proses Pembelian</a:t>
            </a:r>
            <a:endParaRPr lang="en-US" i="1"/>
          </a:p>
        </p:txBody>
      </p:sp>
      <p:sp>
        <p:nvSpPr>
          <p:cNvPr id="24579" name="Rectangle 3"/>
          <p:cNvSpPr>
            <a:spLocks noGrp="1" noChangeArrowheads="1"/>
          </p:cNvSpPr>
          <p:nvPr>
            <p:ph idx="1"/>
          </p:nvPr>
        </p:nvSpPr>
        <p:spPr/>
        <p:txBody>
          <a:bodyPr/>
          <a:lstStyle/>
          <a:p>
            <a:r>
              <a:rPr lang="id-ID" i="1"/>
              <a:t>Pengenalan persoalan.</a:t>
            </a:r>
            <a:r>
              <a:rPr lang="id-ID"/>
              <a:t> </a:t>
            </a:r>
            <a:r>
              <a:rPr lang="en-US"/>
              <a:t> </a:t>
            </a:r>
            <a:endParaRPr lang="id-ID" i="1"/>
          </a:p>
          <a:p>
            <a:r>
              <a:rPr lang="id-ID" i="1"/>
              <a:t>Pencarian informasi – evaluasi alternatif.</a:t>
            </a:r>
            <a:r>
              <a:rPr lang="id-ID" b="1"/>
              <a:t>  </a:t>
            </a:r>
            <a:r>
              <a:rPr lang="en-US"/>
              <a:t> </a:t>
            </a:r>
            <a:r>
              <a:rPr lang="id-ID" b="1"/>
              <a:t> </a:t>
            </a:r>
            <a:endParaRPr lang="id-ID" i="1"/>
          </a:p>
          <a:p>
            <a:r>
              <a:rPr lang="id-ID" i="1"/>
              <a:t>Mengevaluasi</a:t>
            </a:r>
            <a:r>
              <a:rPr lang="id-ID"/>
              <a:t> </a:t>
            </a:r>
            <a:r>
              <a:rPr lang="id-ID" i="1"/>
              <a:t>informasi</a:t>
            </a:r>
            <a:r>
              <a:rPr lang="id-ID"/>
              <a:t>. </a:t>
            </a:r>
            <a:endParaRPr lang="en-US"/>
          </a:p>
          <a:p>
            <a:r>
              <a:rPr lang="id-ID" i="1"/>
              <a:t>Keputusan</a:t>
            </a:r>
            <a:r>
              <a:rPr lang="id-ID"/>
              <a:t> </a:t>
            </a:r>
            <a:r>
              <a:rPr lang="id-ID" i="1"/>
              <a:t>pembelian</a:t>
            </a:r>
            <a:r>
              <a:rPr lang="id-ID"/>
              <a:t>. </a:t>
            </a:r>
            <a:endParaRPr lang="en-US"/>
          </a:p>
          <a:p>
            <a:r>
              <a:rPr lang="id-ID" i="1"/>
              <a:t>Perilaku</a:t>
            </a:r>
            <a:r>
              <a:rPr lang="id-ID"/>
              <a:t> </a:t>
            </a:r>
            <a:r>
              <a:rPr lang="id-ID" i="1"/>
              <a:t>setelah</a:t>
            </a:r>
            <a:r>
              <a:rPr lang="id-ID"/>
              <a:t> </a:t>
            </a:r>
            <a:r>
              <a:rPr lang="id-ID" i="1"/>
              <a:t>pembelian</a:t>
            </a:r>
            <a:r>
              <a:rPr lang="id-ID"/>
              <a:t>. </a:t>
            </a:r>
            <a:endParaRPr lang="id-ID" i="1"/>
          </a:p>
          <a:p>
            <a:r>
              <a:rPr lang="id-ID" i="1"/>
              <a:t>Tindakan</a:t>
            </a:r>
            <a:r>
              <a:rPr lang="id-ID"/>
              <a:t> </a:t>
            </a:r>
            <a:r>
              <a:rPr lang="id-ID" i="1"/>
              <a:t>setelah</a:t>
            </a:r>
            <a:r>
              <a:rPr lang="id-ID"/>
              <a:t> </a:t>
            </a:r>
            <a:r>
              <a:rPr lang="id-ID" i="1"/>
              <a:t>pembelian</a:t>
            </a:r>
            <a:r>
              <a:rPr lang="id-ID"/>
              <a:t>.  </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id-ID" sz="3800" b="1" i="1"/>
              <a:t>Faktor yang Mempengaruhi Keputusan Pembelian</a:t>
            </a:r>
            <a:r>
              <a:rPr lang="en-US" sz="3800"/>
              <a:t> </a:t>
            </a:r>
          </a:p>
        </p:txBody>
      </p:sp>
      <p:grpSp>
        <p:nvGrpSpPr>
          <p:cNvPr id="26628" name="Group 4"/>
          <p:cNvGrpSpPr>
            <a:grpSpLocks/>
          </p:cNvGrpSpPr>
          <p:nvPr/>
        </p:nvGrpSpPr>
        <p:grpSpPr bwMode="auto">
          <a:xfrm>
            <a:off x="2208214" y="2276475"/>
            <a:ext cx="6840537" cy="2305050"/>
            <a:chOff x="2160" y="10006"/>
            <a:chExt cx="7582" cy="1957"/>
          </a:xfrm>
        </p:grpSpPr>
        <p:sp>
          <p:nvSpPr>
            <p:cNvPr id="26629" name="AutoShape 5"/>
            <p:cNvSpPr>
              <a:spLocks noChangeArrowheads="1"/>
            </p:cNvSpPr>
            <p:nvPr/>
          </p:nvSpPr>
          <p:spPr bwMode="auto">
            <a:xfrm>
              <a:off x="2160" y="10647"/>
              <a:ext cx="1873" cy="721"/>
            </a:xfrm>
            <a:prstGeom prst="roundRect">
              <a:avLst>
                <a:gd name="adj" fmla="val 16667"/>
              </a:avLst>
            </a:prstGeom>
            <a:solidFill>
              <a:srgbClr val="FFFFFF"/>
            </a:solidFill>
            <a:ln w="9525">
              <a:solidFill>
                <a:srgbClr val="000000"/>
              </a:solidFill>
              <a:round/>
              <a:headEnd/>
              <a:tailEnd/>
            </a:ln>
            <a:effectLst>
              <a:outerShdw dist="57238" dir="2021404" algn="ctr" rotWithShape="0">
                <a:srgbClr val="000000"/>
              </a:outerShdw>
            </a:effectLst>
          </p:spPr>
          <p:txBody>
            <a:bodyPr lIns="12700" tIns="12700" rIns="12700" bIns="12700"/>
            <a:lstStyle/>
            <a:p>
              <a:pPr algn="ctr"/>
              <a:r>
                <a:rPr lang="en-US">
                  <a:cs typeface="Mangal" pitchFamily="2" charset="0"/>
                </a:rPr>
                <a:t>Mengevaluasi  alternatif</a:t>
              </a:r>
              <a:endParaRPr lang="en-US" sz="2800"/>
            </a:p>
          </p:txBody>
        </p:sp>
        <p:sp>
          <p:nvSpPr>
            <p:cNvPr id="26630" name="AutoShape 6"/>
            <p:cNvSpPr>
              <a:spLocks noChangeArrowheads="1"/>
            </p:cNvSpPr>
            <p:nvPr/>
          </p:nvSpPr>
          <p:spPr bwMode="auto">
            <a:xfrm>
              <a:off x="4320" y="10647"/>
              <a:ext cx="1297" cy="721"/>
            </a:xfrm>
            <a:prstGeom prst="roundRect">
              <a:avLst>
                <a:gd name="adj" fmla="val 16667"/>
              </a:avLst>
            </a:prstGeom>
            <a:solidFill>
              <a:srgbClr val="FFFFFF"/>
            </a:solidFill>
            <a:ln w="9525">
              <a:solidFill>
                <a:srgbClr val="000000"/>
              </a:solidFill>
              <a:round/>
              <a:headEnd/>
              <a:tailEnd/>
            </a:ln>
            <a:effectLst>
              <a:outerShdw dist="57238" dir="2021404" algn="ctr" rotWithShape="0">
                <a:srgbClr val="000000"/>
              </a:outerShdw>
            </a:effectLst>
          </p:spPr>
          <p:txBody>
            <a:bodyPr lIns="12700" tIns="12700" rIns="12700" bIns="12700"/>
            <a:lstStyle/>
            <a:p>
              <a:pPr algn="ctr"/>
              <a:r>
                <a:rPr lang="en-US">
                  <a:cs typeface="Mangal" pitchFamily="2" charset="0"/>
                </a:rPr>
                <a:t>Keinginan membeli </a:t>
              </a:r>
              <a:endParaRPr lang="en-US" sz="2800"/>
            </a:p>
          </p:txBody>
        </p:sp>
        <p:sp>
          <p:nvSpPr>
            <p:cNvPr id="26631" name="AutoShape 7"/>
            <p:cNvSpPr>
              <a:spLocks noChangeArrowheads="1"/>
            </p:cNvSpPr>
            <p:nvPr/>
          </p:nvSpPr>
          <p:spPr bwMode="auto">
            <a:xfrm>
              <a:off x="6192" y="10006"/>
              <a:ext cx="1297" cy="722"/>
            </a:xfrm>
            <a:prstGeom prst="roundRect">
              <a:avLst>
                <a:gd name="adj" fmla="val 16667"/>
              </a:avLst>
            </a:prstGeom>
            <a:solidFill>
              <a:srgbClr val="FFFFFF"/>
            </a:solidFill>
            <a:ln w="9525">
              <a:solidFill>
                <a:srgbClr val="000000"/>
              </a:solidFill>
              <a:round/>
              <a:headEnd/>
              <a:tailEnd/>
            </a:ln>
            <a:effectLst>
              <a:outerShdw dist="57238" dir="2021404" algn="ctr" rotWithShape="0">
                <a:srgbClr val="000000"/>
              </a:outerShdw>
            </a:effectLst>
          </p:spPr>
          <p:txBody>
            <a:bodyPr lIns="12700" tIns="12700" rIns="12700" bIns="12700"/>
            <a:lstStyle/>
            <a:p>
              <a:pPr algn="ctr"/>
              <a:r>
                <a:rPr lang="en-US">
                  <a:cs typeface="Mangal" pitchFamily="2" charset="0"/>
                </a:rPr>
                <a:t>Perilaku orang lain </a:t>
              </a:r>
              <a:endParaRPr lang="en-US" sz="2800"/>
            </a:p>
          </p:txBody>
        </p:sp>
        <p:sp>
          <p:nvSpPr>
            <p:cNvPr id="26632" name="AutoShape 8"/>
            <p:cNvSpPr>
              <a:spLocks noChangeArrowheads="1"/>
            </p:cNvSpPr>
            <p:nvPr/>
          </p:nvSpPr>
          <p:spPr bwMode="auto">
            <a:xfrm>
              <a:off x="6192" y="11098"/>
              <a:ext cx="1297" cy="865"/>
            </a:xfrm>
            <a:prstGeom prst="roundRect">
              <a:avLst>
                <a:gd name="adj" fmla="val 16667"/>
              </a:avLst>
            </a:prstGeom>
            <a:solidFill>
              <a:srgbClr val="FFFFFF"/>
            </a:solidFill>
            <a:ln w="9525">
              <a:solidFill>
                <a:srgbClr val="000000"/>
              </a:solidFill>
              <a:round/>
              <a:headEnd/>
              <a:tailEnd/>
            </a:ln>
            <a:effectLst>
              <a:outerShdw dist="57238" dir="2021404" algn="ctr" rotWithShape="0">
                <a:srgbClr val="000000"/>
              </a:outerShdw>
            </a:effectLst>
          </p:spPr>
          <p:txBody>
            <a:bodyPr lIns="12700" tIns="12700" rIns="12700" bIns="12700"/>
            <a:lstStyle/>
            <a:p>
              <a:pPr algn="ctr"/>
              <a:r>
                <a:rPr lang="en-US">
                  <a:cs typeface="Mangal" pitchFamily="2" charset="0"/>
                </a:rPr>
                <a:t>Faktor yang tidak diantisipasi </a:t>
              </a:r>
              <a:endParaRPr lang="en-US" sz="2800"/>
            </a:p>
          </p:txBody>
        </p:sp>
        <p:sp>
          <p:nvSpPr>
            <p:cNvPr id="26633" name="AutoShape 9"/>
            <p:cNvSpPr>
              <a:spLocks noChangeArrowheads="1"/>
            </p:cNvSpPr>
            <p:nvPr/>
          </p:nvSpPr>
          <p:spPr bwMode="auto">
            <a:xfrm>
              <a:off x="8303" y="10487"/>
              <a:ext cx="1439" cy="865"/>
            </a:xfrm>
            <a:prstGeom prst="roundRect">
              <a:avLst>
                <a:gd name="adj" fmla="val 16667"/>
              </a:avLst>
            </a:prstGeom>
            <a:solidFill>
              <a:srgbClr val="FFFFFF"/>
            </a:solidFill>
            <a:ln w="9525">
              <a:solidFill>
                <a:srgbClr val="000000"/>
              </a:solidFill>
              <a:round/>
              <a:headEnd/>
              <a:tailEnd/>
            </a:ln>
            <a:effectLst>
              <a:outerShdw dist="57238" dir="2021404" algn="ctr" rotWithShape="0">
                <a:srgbClr val="000000"/>
              </a:outerShdw>
            </a:effectLst>
          </p:spPr>
          <p:txBody>
            <a:bodyPr lIns="12700" tIns="12700" rIns="12700" bIns="12700"/>
            <a:lstStyle/>
            <a:p>
              <a:pPr algn="ctr"/>
              <a:r>
                <a:rPr lang="en-US" sz="2000">
                  <a:cs typeface="Mangal" pitchFamily="2" charset="0"/>
                </a:rPr>
                <a:t>Keputusan membeli </a:t>
              </a:r>
              <a:endParaRPr lang="en-US" sz="3200"/>
            </a:p>
          </p:txBody>
        </p:sp>
        <p:sp>
          <p:nvSpPr>
            <p:cNvPr id="26634" name="Line 10"/>
            <p:cNvSpPr>
              <a:spLocks noChangeShapeType="1"/>
            </p:cNvSpPr>
            <p:nvPr/>
          </p:nvSpPr>
          <p:spPr bwMode="auto">
            <a:xfrm>
              <a:off x="4032" y="10954"/>
              <a:ext cx="289" cy="1"/>
            </a:xfrm>
            <a:prstGeom prst="line">
              <a:avLst/>
            </a:prstGeom>
            <a:noFill/>
            <a:ln w="9525">
              <a:solidFill>
                <a:srgbClr val="000000"/>
              </a:solidFill>
              <a:round/>
              <a:headEnd type="none" w="sm" len="sm"/>
              <a:tailEnd type="triangle" w="sm" len="sm"/>
            </a:ln>
            <a:effectLst/>
          </p:spPr>
          <p:txBody>
            <a:bodyPr/>
            <a:lstStyle/>
            <a:p>
              <a:endParaRPr lang="en-US"/>
            </a:p>
          </p:txBody>
        </p:sp>
        <p:sp>
          <p:nvSpPr>
            <p:cNvPr id="26635" name="Line 11"/>
            <p:cNvSpPr>
              <a:spLocks noChangeShapeType="1"/>
            </p:cNvSpPr>
            <p:nvPr/>
          </p:nvSpPr>
          <p:spPr bwMode="auto">
            <a:xfrm>
              <a:off x="5904" y="10421"/>
              <a:ext cx="289" cy="1"/>
            </a:xfrm>
            <a:prstGeom prst="line">
              <a:avLst/>
            </a:prstGeom>
            <a:noFill/>
            <a:ln w="9525">
              <a:solidFill>
                <a:srgbClr val="000000"/>
              </a:solidFill>
              <a:round/>
              <a:headEnd type="none" w="sm" len="sm"/>
              <a:tailEnd type="triangle" w="sm" len="sm"/>
            </a:ln>
            <a:effectLst/>
          </p:spPr>
          <p:txBody>
            <a:bodyPr/>
            <a:lstStyle/>
            <a:p>
              <a:endParaRPr lang="en-US"/>
            </a:p>
          </p:txBody>
        </p:sp>
        <p:sp>
          <p:nvSpPr>
            <p:cNvPr id="26636" name="Line 12"/>
            <p:cNvSpPr>
              <a:spLocks noChangeShapeType="1"/>
            </p:cNvSpPr>
            <p:nvPr/>
          </p:nvSpPr>
          <p:spPr bwMode="auto">
            <a:xfrm>
              <a:off x="7632" y="10421"/>
              <a:ext cx="145" cy="1"/>
            </a:xfrm>
            <a:prstGeom prst="line">
              <a:avLst/>
            </a:prstGeom>
            <a:noFill/>
            <a:ln w="12700">
              <a:solidFill>
                <a:srgbClr val="000000"/>
              </a:solidFill>
              <a:round/>
              <a:headEnd type="none" w="sm" len="sm"/>
              <a:tailEnd type="none" w="sm" len="sm"/>
            </a:ln>
            <a:effectLst/>
          </p:spPr>
          <p:txBody>
            <a:bodyPr/>
            <a:lstStyle/>
            <a:p>
              <a:endParaRPr lang="en-US"/>
            </a:p>
          </p:txBody>
        </p:sp>
        <p:sp>
          <p:nvSpPr>
            <p:cNvPr id="26637" name="Line 13"/>
            <p:cNvSpPr>
              <a:spLocks noChangeShapeType="1"/>
            </p:cNvSpPr>
            <p:nvPr/>
          </p:nvSpPr>
          <p:spPr bwMode="auto">
            <a:xfrm>
              <a:off x="7776" y="10421"/>
              <a:ext cx="1" cy="1297"/>
            </a:xfrm>
            <a:prstGeom prst="line">
              <a:avLst/>
            </a:prstGeom>
            <a:noFill/>
            <a:ln w="12700">
              <a:solidFill>
                <a:srgbClr val="000000"/>
              </a:solidFill>
              <a:round/>
              <a:headEnd type="none" w="sm" len="sm"/>
              <a:tailEnd type="none" w="sm" len="sm"/>
            </a:ln>
            <a:effectLst/>
          </p:spPr>
          <p:txBody>
            <a:bodyPr/>
            <a:lstStyle/>
            <a:p>
              <a:endParaRPr lang="en-US"/>
            </a:p>
          </p:txBody>
        </p:sp>
        <p:sp>
          <p:nvSpPr>
            <p:cNvPr id="26638" name="Line 14"/>
            <p:cNvSpPr>
              <a:spLocks noChangeShapeType="1"/>
            </p:cNvSpPr>
            <p:nvPr/>
          </p:nvSpPr>
          <p:spPr bwMode="auto">
            <a:xfrm>
              <a:off x="5904" y="10421"/>
              <a:ext cx="1" cy="1441"/>
            </a:xfrm>
            <a:prstGeom prst="line">
              <a:avLst/>
            </a:prstGeom>
            <a:noFill/>
            <a:ln w="12700">
              <a:solidFill>
                <a:srgbClr val="000000"/>
              </a:solidFill>
              <a:round/>
              <a:headEnd type="none" w="sm" len="sm"/>
              <a:tailEnd type="none" w="sm" len="sm"/>
            </a:ln>
            <a:effectLst/>
          </p:spPr>
          <p:txBody>
            <a:bodyPr/>
            <a:lstStyle/>
            <a:p>
              <a:endParaRPr lang="en-US"/>
            </a:p>
          </p:txBody>
        </p:sp>
        <p:sp>
          <p:nvSpPr>
            <p:cNvPr id="26639" name="Line 15"/>
            <p:cNvSpPr>
              <a:spLocks noChangeShapeType="1"/>
            </p:cNvSpPr>
            <p:nvPr/>
          </p:nvSpPr>
          <p:spPr bwMode="auto">
            <a:xfrm>
              <a:off x="5760" y="10954"/>
              <a:ext cx="145" cy="1"/>
            </a:xfrm>
            <a:prstGeom prst="line">
              <a:avLst/>
            </a:prstGeom>
            <a:noFill/>
            <a:ln w="9525">
              <a:solidFill>
                <a:srgbClr val="000000"/>
              </a:solidFill>
              <a:round/>
              <a:headEnd type="none" w="sm" len="sm"/>
              <a:tailEnd type="triangle" w="sm" len="sm"/>
            </a:ln>
            <a:effectLst/>
          </p:spPr>
          <p:txBody>
            <a:bodyPr/>
            <a:lstStyle/>
            <a:p>
              <a:endParaRPr lang="en-US"/>
            </a:p>
          </p:txBody>
        </p:sp>
        <p:sp>
          <p:nvSpPr>
            <p:cNvPr id="26640" name="Line 16"/>
            <p:cNvSpPr>
              <a:spLocks noChangeShapeType="1"/>
            </p:cNvSpPr>
            <p:nvPr/>
          </p:nvSpPr>
          <p:spPr bwMode="auto">
            <a:xfrm>
              <a:off x="5943" y="11847"/>
              <a:ext cx="234" cy="0"/>
            </a:xfrm>
            <a:prstGeom prst="line">
              <a:avLst/>
            </a:prstGeom>
            <a:noFill/>
            <a:ln w="9525">
              <a:solidFill>
                <a:srgbClr val="000000"/>
              </a:solidFill>
              <a:round/>
              <a:headEnd/>
              <a:tailEnd type="triangle" w="med" len="med"/>
            </a:ln>
          </p:spPr>
          <p:txBody>
            <a:bodyPr/>
            <a:lstStyle/>
            <a:p>
              <a:endParaRPr lang="en-US"/>
            </a:p>
          </p:txBody>
        </p:sp>
        <p:sp>
          <p:nvSpPr>
            <p:cNvPr id="26641" name="Line 17"/>
            <p:cNvSpPr>
              <a:spLocks noChangeShapeType="1"/>
            </p:cNvSpPr>
            <p:nvPr/>
          </p:nvSpPr>
          <p:spPr bwMode="auto">
            <a:xfrm>
              <a:off x="7583" y="11687"/>
              <a:ext cx="234" cy="0"/>
            </a:xfrm>
            <a:prstGeom prst="line">
              <a:avLst/>
            </a:prstGeom>
            <a:noFill/>
            <a:ln w="9525">
              <a:solidFill>
                <a:srgbClr val="000000"/>
              </a:solidFill>
              <a:round/>
              <a:headEnd/>
              <a:tailEnd/>
            </a:ln>
          </p:spPr>
          <p:txBody>
            <a:bodyPr/>
            <a:lstStyle/>
            <a:p>
              <a:endParaRPr lang="en-US"/>
            </a:p>
          </p:txBody>
        </p:sp>
        <p:sp>
          <p:nvSpPr>
            <p:cNvPr id="26642" name="Line 18"/>
            <p:cNvSpPr>
              <a:spLocks noChangeShapeType="1"/>
            </p:cNvSpPr>
            <p:nvPr/>
          </p:nvSpPr>
          <p:spPr bwMode="auto">
            <a:xfrm>
              <a:off x="7823" y="10968"/>
              <a:ext cx="480" cy="0"/>
            </a:xfrm>
            <a:prstGeom prst="line">
              <a:avLst/>
            </a:prstGeom>
            <a:noFill/>
            <a:ln w="9525">
              <a:solidFill>
                <a:srgbClr val="000000"/>
              </a:solidFill>
              <a:round/>
              <a:headEnd/>
              <a:tailEnd type="triangle" w="med" len="med"/>
            </a:ln>
          </p:spPr>
          <p:txBody>
            <a:bodyPr/>
            <a:lstStyle/>
            <a:p>
              <a:endParaRPr lang="en-US"/>
            </a:p>
          </p:txBody>
        </p:sp>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Integral</Template>
  <TotalTime>43</TotalTime>
  <Words>698</Words>
  <Application>Microsoft Office PowerPoint</Application>
  <PresentationFormat>Widescreen</PresentationFormat>
  <Paragraphs>112</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Ravie</vt:lpstr>
      <vt:lpstr>Symbol</vt:lpstr>
      <vt:lpstr>Tahoma</vt:lpstr>
      <vt:lpstr>Tempus Sans ITC</vt:lpstr>
      <vt:lpstr>Tw Cen MT</vt:lpstr>
      <vt:lpstr>Tw Cen MT Condensed</vt:lpstr>
      <vt:lpstr>Wingdings</vt:lpstr>
      <vt:lpstr>Wingdings 3</vt:lpstr>
      <vt:lpstr>Integral</vt:lpstr>
      <vt:lpstr>MENGANALISIS PASAR KONSUMEN DAN PERILAKU KONSUMEN</vt:lpstr>
      <vt:lpstr>Model perilaku konsumen </vt:lpstr>
      <vt:lpstr>Kultur</vt:lpstr>
      <vt:lpstr>Sosial  Di samping kultur, faktor sosial juga mempengaruhi perilaku pembelian</vt:lpstr>
      <vt:lpstr>Personal</vt:lpstr>
      <vt:lpstr>Personal</vt:lpstr>
      <vt:lpstr>Kepribadian dan konsep diri</vt:lpstr>
      <vt:lpstr>Kepribadian yang mempengaruhi pembelian:</vt:lpstr>
      <vt:lpstr>Kategori orang dalam proses pembelian:</vt:lpstr>
      <vt:lpstr>Perilaku Pembelian</vt:lpstr>
      <vt:lpstr>Tahapan Proses Pembelian</vt:lpstr>
      <vt:lpstr>Faktor yang Mempengaruhi Keputusan Pembelian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MENGANALISIS PASAR KONSUMEN DAN PERILAKU KONSUMEN</dc:title>
  <dc:creator>winxp</dc:creator>
  <cp:lastModifiedBy>herminda herminda</cp:lastModifiedBy>
  <cp:revision>12</cp:revision>
  <dcterms:created xsi:type="dcterms:W3CDTF">2010-09-29T05:14:58Z</dcterms:created>
  <dcterms:modified xsi:type="dcterms:W3CDTF">2022-10-13T01:04:51Z</dcterms:modified>
</cp:coreProperties>
</file>